
<file path=[Content_Types].xml><?xml version="1.0" encoding="utf-8"?>
<Types xmlns="http://schemas.openxmlformats.org/package/2006/content-types">
  <Default Extension="C" ContentType="image/png"/>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57" r:id="rId2"/>
    <p:sldId id="352" r:id="rId3"/>
    <p:sldId id="353" r:id="rId4"/>
    <p:sldId id="359" r:id="rId5"/>
    <p:sldId id="364" r:id="rId6"/>
    <p:sldId id="365" r:id="rId7"/>
    <p:sldId id="360" r:id="rId8"/>
    <p:sldId id="361" r:id="rId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ne Fauvet" initials="MF" lastIdx="3" clrIdx="0">
    <p:extLst>
      <p:ext uri="{19B8F6BF-5375-455C-9EA6-DF929625EA0E}">
        <p15:presenceInfo xmlns:p15="http://schemas.microsoft.com/office/powerpoint/2012/main" userId="c4492b620ad41c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13DB43"/>
    <a:srgbClr val="41EF6A"/>
    <a:srgbClr val="50A5BB"/>
    <a:srgbClr val="CBE4EB"/>
    <a:srgbClr val="C0DEE6"/>
    <a:srgbClr val="0099CC"/>
    <a:srgbClr val="15A7CC"/>
    <a:srgbClr val="33CCCC"/>
    <a:srgbClr val="C0F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886" autoAdjust="0"/>
    <p:restoredTop sz="94660"/>
  </p:normalViewPr>
  <p:slideViewPr>
    <p:cSldViewPr snapToGrid="0">
      <p:cViewPr varScale="1">
        <p:scale>
          <a:sx n="59" d="100"/>
          <a:sy n="59" d="100"/>
        </p:scale>
        <p:origin x="56" y="52"/>
      </p:cViewPr>
      <p:guideLst>
        <p:guide orient="horz" pos="2160"/>
        <p:guide pos="3840"/>
      </p:guideLst>
    </p:cSldViewPr>
  </p:slideViewPr>
  <p:notesTextViewPr>
    <p:cViewPr>
      <p:scale>
        <a:sx n="1" d="1"/>
        <a:sy n="1" d="1"/>
      </p:scale>
      <p:origin x="0" y="0"/>
    </p:cViewPr>
  </p:notesTextViewPr>
  <p:notesViewPr>
    <p:cSldViewPr snapToGrid="0">
      <p:cViewPr varScale="1">
        <p:scale>
          <a:sx n="47" d="100"/>
          <a:sy n="47" d="100"/>
        </p:scale>
        <p:origin x="193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7A38BAE-9512-4D7D-A0F0-59D1AD00B29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a:extLst>
              <a:ext uri="{FF2B5EF4-FFF2-40B4-BE49-F238E27FC236}">
                <a16:creationId xmlns:a16="http://schemas.microsoft.com/office/drawing/2014/main" id="{0B81517F-0331-431F-8A7F-8C92C656763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B2EC07-D2D6-4A53-8716-2FEF22BCFE17}" type="datetimeFigureOut">
              <a:rPr lang="fr-FR" smtClean="0"/>
              <a:t>22/07/2021</a:t>
            </a:fld>
            <a:endParaRPr lang="fr-FR"/>
          </a:p>
        </p:txBody>
      </p:sp>
      <p:sp>
        <p:nvSpPr>
          <p:cNvPr id="4" name="Espace réservé du pied de page 3">
            <a:extLst>
              <a:ext uri="{FF2B5EF4-FFF2-40B4-BE49-F238E27FC236}">
                <a16:creationId xmlns:a16="http://schemas.microsoft.com/office/drawing/2014/main" id="{54684A28-4B56-4B03-830F-DF8DFEF1E6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5" name="Espace réservé du numéro de diapositive 4">
            <a:extLst>
              <a:ext uri="{FF2B5EF4-FFF2-40B4-BE49-F238E27FC236}">
                <a16:creationId xmlns:a16="http://schemas.microsoft.com/office/drawing/2014/main" id="{B26FFCC1-B8A7-45BF-9FED-042F4005E1B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F22D7A-F5E6-4ED4-8D0A-98FDC01E3587}" type="slidenum">
              <a:rPr lang="fr-FR" smtClean="0"/>
              <a:t>‹N°›</a:t>
            </a:fld>
            <a:endParaRPr lang="fr-FR"/>
          </a:p>
        </p:txBody>
      </p:sp>
    </p:spTree>
    <p:extLst>
      <p:ext uri="{BB962C8B-B14F-4D97-AF65-F5344CB8AC3E}">
        <p14:creationId xmlns:p14="http://schemas.microsoft.com/office/powerpoint/2010/main" val="118133293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95AF2F-EF21-4EA5-BCF0-AE766C10E963}" type="datetimeFigureOut">
              <a:rPr lang="fr-FR" smtClean="0"/>
              <a:pPr/>
              <a:t>22/07/2021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DF4494-79A3-4774-A993-7B95D9931C19}" type="slidenum">
              <a:rPr lang="fr-FR" smtClean="0"/>
              <a:pPr/>
              <a:t>‹N°›</a:t>
            </a:fld>
            <a:endParaRPr lang="fr-FR"/>
          </a:p>
        </p:txBody>
      </p:sp>
    </p:spTree>
    <p:extLst>
      <p:ext uri="{BB962C8B-B14F-4D97-AF65-F5344CB8AC3E}">
        <p14:creationId xmlns:p14="http://schemas.microsoft.com/office/powerpoint/2010/main" val="9049999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Support pour guider les équipes dans la description de l’innovation.</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a:t>
            </a:fld>
            <a:endParaRPr lang="fr-FR"/>
          </a:p>
        </p:txBody>
      </p:sp>
    </p:spTree>
    <p:extLst>
      <p:ext uri="{BB962C8B-B14F-4D97-AF65-F5344CB8AC3E}">
        <p14:creationId xmlns:p14="http://schemas.microsoft.com/office/powerpoint/2010/main" val="312274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2</a:t>
            </a:fld>
            <a:endParaRPr lang="fr-FR"/>
          </a:p>
        </p:txBody>
      </p:sp>
    </p:spTree>
    <p:extLst>
      <p:ext uri="{BB962C8B-B14F-4D97-AF65-F5344CB8AC3E}">
        <p14:creationId xmlns:p14="http://schemas.microsoft.com/office/powerpoint/2010/main" val="131373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2604202" y="5519970"/>
            <a:ext cx="5438140" cy="3908614"/>
          </a:xfrm>
        </p:spPr>
        <p:txBody>
          <a:bodyPr/>
          <a:lstStyle/>
          <a:p>
            <a:r>
              <a:rPr lang="fr-FR" dirty="0"/>
              <a:t>.  </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3</a:t>
            </a:fld>
            <a:endParaRPr lang="fr-FR"/>
          </a:p>
        </p:txBody>
      </p:sp>
      <p:sp>
        <p:nvSpPr>
          <p:cNvPr id="7" name="Espace réservé des notes 2">
            <a:extLst>
              <a:ext uri="{FF2B5EF4-FFF2-40B4-BE49-F238E27FC236}">
                <a16:creationId xmlns:a16="http://schemas.microsoft.com/office/drawing/2014/main" id="{A13E8E13-1B99-4023-BC3C-942B2F7A3827}"/>
              </a:ext>
            </a:extLst>
          </p:cNvPr>
          <p:cNvSpPr txBox="1">
            <a:spLocks/>
          </p:cNvSpPr>
          <p:nvPr/>
        </p:nvSpPr>
        <p:spPr>
          <a:xfrm>
            <a:off x="679767" y="4776599"/>
            <a:ext cx="5438140" cy="390861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50091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4</a:t>
            </a:fld>
            <a:endParaRPr lang="fr-FR"/>
          </a:p>
        </p:txBody>
      </p:sp>
    </p:spTree>
    <p:extLst>
      <p:ext uri="{BB962C8B-B14F-4D97-AF65-F5344CB8AC3E}">
        <p14:creationId xmlns:p14="http://schemas.microsoft.com/office/powerpoint/2010/main" val="153662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5</a:t>
            </a:fld>
            <a:endParaRPr lang="fr-FR"/>
          </a:p>
        </p:txBody>
      </p:sp>
    </p:spTree>
    <p:extLst>
      <p:ext uri="{BB962C8B-B14F-4D97-AF65-F5344CB8AC3E}">
        <p14:creationId xmlns:p14="http://schemas.microsoft.com/office/powerpoint/2010/main" val="142935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guide pour réaliser une vidéo est mis à disposition des équipes : </a:t>
            </a:r>
          </a:p>
          <a:p>
            <a:r>
              <a:rPr lang="fr-FR" dirty="0"/>
              <a:t>- La réalisation d’une vidéo en 9 étapes.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6</a:t>
            </a:fld>
            <a:endParaRPr lang="fr-FR"/>
          </a:p>
        </p:txBody>
      </p:sp>
    </p:spTree>
    <p:extLst>
      <p:ext uri="{BB962C8B-B14F-4D97-AF65-F5344CB8AC3E}">
        <p14:creationId xmlns:p14="http://schemas.microsoft.com/office/powerpoint/2010/main" val="305486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7</a:t>
            </a:fld>
            <a:endParaRPr lang="fr-FR"/>
          </a:p>
        </p:txBody>
      </p:sp>
    </p:spTree>
    <p:extLst>
      <p:ext uri="{BB962C8B-B14F-4D97-AF65-F5344CB8AC3E}">
        <p14:creationId xmlns:p14="http://schemas.microsoft.com/office/powerpoint/2010/main" val="389686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Choix du nom </a:t>
            </a:r>
            <a:r>
              <a:rPr lang="fr-FR"/>
              <a:t>de l’équipe.</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8</a:t>
            </a:fld>
            <a:endParaRPr lang="fr-FR"/>
          </a:p>
        </p:txBody>
      </p:sp>
    </p:spTree>
    <p:extLst>
      <p:ext uri="{BB962C8B-B14F-4D97-AF65-F5344CB8AC3E}">
        <p14:creationId xmlns:p14="http://schemas.microsoft.com/office/powerpoint/2010/main" val="260495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95682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71857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88429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1"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6161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82288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31308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65888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06563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18744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55509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25341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22/07/2021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16918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DC22-893F-40CB-B682-BAB0A744DD96}" type="datetimeFigureOut">
              <a:rPr lang="fr-FR" smtClean="0"/>
              <a:pPr/>
              <a:t>22/07/2021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7A42F-515C-40CE-AEFD-838DBC7615A6}" type="slidenum">
              <a:rPr lang="fr-FR" smtClean="0"/>
              <a:pPr/>
              <a:t>‹N°›</a:t>
            </a:fld>
            <a:endParaRPr lang="fr-FR"/>
          </a:p>
        </p:txBody>
      </p:sp>
      <p:pic>
        <p:nvPicPr>
          <p:cNvPr id="8" name="Image 7">
            <a:extLst>
              <a:ext uri="{FF2B5EF4-FFF2-40B4-BE49-F238E27FC236}">
                <a16:creationId xmlns:a16="http://schemas.microsoft.com/office/drawing/2014/main" id="{78488F02-DB7A-4314-8231-2187122D8260}"/>
              </a:ext>
            </a:extLst>
          </p:cNvPr>
          <p:cNvPicPr>
            <a:picLocks noChangeAspect="1"/>
          </p:cNvPicPr>
          <p:nvPr userDrawn="1"/>
        </p:nvPicPr>
        <p:blipFill>
          <a:blip r:embed="rId14" cstate="print"/>
          <a:stretch>
            <a:fillRect/>
          </a:stretch>
        </p:blipFill>
        <p:spPr>
          <a:xfrm>
            <a:off x="696798" y="237131"/>
            <a:ext cx="889287" cy="887811"/>
          </a:xfrm>
          <a:prstGeom prst="rect">
            <a:avLst/>
          </a:prstGeom>
        </p:spPr>
      </p:pic>
      <p:cxnSp>
        <p:nvCxnSpPr>
          <p:cNvPr id="9" name="Connecteur droit 8">
            <a:extLst>
              <a:ext uri="{FF2B5EF4-FFF2-40B4-BE49-F238E27FC236}">
                <a16:creationId xmlns:a16="http://schemas.microsoft.com/office/drawing/2014/main" id="{DD9333B4-1826-4880-B8B3-A1654633E05A}"/>
              </a:ext>
            </a:extLst>
          </p:cNvPr>
          <p:cNvCxnSpPr>
            <a:cxnSpLocks/>
          </p:cNvCxnSpPr>
          <p:nvPr userDrawn="1"/>
        </p:nvCxnSpPr>
        <p:spPr>
          <a:xfrm flipV="1">
            <a:off x="444000" y="1199249"/>
            <a:ext cx="1130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18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C"/><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fv768laaS8M"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www.youtube.com/watch?time_continue=2&amp;v=YMkeGPi7ilU" TargetMode="External"/><Relationship Id="rId5" Type="http://schemas.openxmlformats.org/officeDocument/2006/relationships/image" Target="../media/image10.png"/><Relationship Id="rId4" Type="http://schemas.openxmlformats.org/officeDocument/2006/relationships/hyperlink" Target="https://www.youtube.com/watch?v=rjtlbxu1XR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D98D0-D3DF-4F22-9827-FA339A660939}"/>
              </a:ext>
            </a:extLst>
          </p:cNvPr>
          <p:cNvSpPr/>
          <p:nvPr/>
        </p:nvSpPr>
        <p:spPr>
          <a:xfrm>
            <a:off x="542260" y="2514044"/>
            <a:ext cx="11432255" cy="2802235"/>
          </a:xfrm>
          <a:prstGeom prst="rect">
            <a:avLst/>
          </a:prstGeom>
          <a:solidFill>
            <a:srgbClr val="C0000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32176217-24A3-49E4-8D48-FF17B1844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6425" y="1781943"/>
            <a:ext cx="2915575" cy="4124129"/>
          </a:xfrm>
          <a:prstGeom prst="rect">
            <a:avLst/>
          </a:prstGeom>
        </p:spPr>
      </p:pic>
      <p:sp>
        <p:nvSpPr>
          <p:cNvPr id="8" name="ZoneTexte 7">
            <a:extLst>
              <a:ext uri="{FF2B5EF4-FFF2-40B4-BE49-F238E27FC236}">
                <a16:creationId xmlns:a16="http://schemas.microsoft.com/office/drawing/2014/main" id="{FB8A42E9-1DA0-445E-997F-C2ECD6DE6F50}"/>
              </a:ext>
            </a:extLst>
          </p:cNvPr>
          <p:cNvSpPr txBox="1"/>
          <p:nvPr/>
        </p:nvSpPr>
        <p:spPr>
          <a:xfrm>
            <a:off x="680484" y="3058978"/>
            <a:ext cx="9526772" cy="2123658"/>
          </a:xfrm>
          <a:prstGeom prst="rect">
            <a:avLst/>
          </a:prstGeom>
          <a:noFill/>
        </p:spPr>
        <p:txBody>
          <a:bodyPr wrap="square" rtlCol="0">
            <a:spAutoFit/>
          </a:bodyPr>
          <a:lstStyle/>
          <a:p>
            <a:r>
              <a:rPr lang="fr-FR" sz="4400" b="1" dirty="0">
                <a:solidFill>
                  <a:schemeClr val="bg1"/>
                </a:solidFill>
                <a:latin typeface="Norwester" panose="00000506000000000000" pitchFamily="50" charset="0"/>
              </a:rPr>
              <a:t>SCIENCE FACTOR 2021 -2022</a:t>
            </a:r>
          </a:p>
          <a:p>
            <a:r>
              <a:rPr lang="fr-FR" sz="4400" b="1" dirty="0">
                <a:solidFill>
                  <a:schemeClr val="bg1"/>
                </a:solidFill>
                <a:latin typeface="Norwester" panose="00000506000000000000" pitchFamily="50" charset="0"/>
              </a:rPr>
              <a:t>Atelier 4 – Bien </a:t>
            </a:r>
            <a:r>
              <a:rPr lang="fr-FR" sz="4400" b="1" dirty="0" err="1">
                <a:solidFill>
                  <a:schemeClr val="bg1"/>
                </a:solidFill>
                <a:latin typeface="Norwester" panose="00000506000000000000" pitchFamily="50" charset="0"/>
              </a:rPr>
              <a:t>completer</a:t>
            </a:r>
            <a:r>
              <a:rPr lang="fr-FR" sz="4400" b="1" dirty="0">
                <a:solidFill>
                  <a:schemeClr val="bg1"/>
                </a:solidFill>
                <a:latin typeface="Norwester" panose="00000506000000000000" pitchFamily="50" charset="0"/>
              </a:rPr>
              <a:t> le formulaire</a:t>
            </a:r>
          </a:p>
        </p:txBody>
      </p:sp>
      <p:sp>
        <p:nvSpPr>
          <p:cNvPr id="5" name="Rectangle 4">
            <a:extLst>
              <a:ext uri="{FF2B5EF4-FFF2-40B4-BE49-F238E27FC236}">
                <a16:creationId xmlns:a16="http://schemas.microsoft.com/office/drawing/2014/main" id="{0A180B0F-DE6F-4C08-9ED9-CC566BBA6E7D}"/>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2387143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E23213DA-8340-4C12-A617-60E81E196845}"/>
              </a:ext>
            </a:extLst>
          </p:cNvPr>
          <p:cNvSpPr txBox="1"/>
          <p:nvPr/>
        </p:nvSpPr>
        <p:spPr>
          <a:xfrm>
            <a:off x="3218421" y="3821191"/>
            <a:ext cx="1798321" cy="1015663"/>
          </a:xfrm>
          <a:prstGeom prst="rect">
            <a:avLst/>
          </a:prstGeom>
          <a:solidFill>
            <a:schemeClr val="bg1"/>
          </a:solidFill>
        </p:spPr>
        <p:txBody>
          <a:bodyPr wrap="square" rtlCol="0">
            <a:spAutoFit/>
          </a:bodyPr>
          <a:lstStyle/>
          <a:p>
            <a:pPr algn="ctr"/>
            <a:r>
              <a:rPr lang="fr-FR" sz="2000" b="1" dirty="0">
                <a:solidFill>
                  <a:srgbClr val="AC0000"/>
                </a:solidFill>
                <a:effectLst>
                  <a:outerShdw blurRad="38100" dist="38100" dir="2700000" algn="tl">
                    <a:srgbClr val="000000">
                      <a:alpha val="43137"/>
                    </a:srgbClr>
                  </a:outerShdw>
                </a:effectLst>
              </a:rPr>
              <a:t>Noms d’équipes</a:t>
            </a:r>
          </a:p>
          <a:p>
            <a:pPr algn="ctr"/>
            <a:r>
              <a:rPr lang="fr-FR" sz="2000" b="1" dirty="0">
                <a:solidFill>
                  <a:srgbClr val="AC0000"/>
                </a:solidFill>
                <a:effectLst>
                  <a:outerShdw blurRad="38100" dist="38100" dir="2700000" algn="tl">
                    <a:srgbClr val="000000">
                      <a:alpha val="43137"/>
                    </a:srgbClr>
                  </a:outerShdw>
                </a:effectLst>
              </a:rPr>
              <a:t>explicites</a:t>
            </a:r>
          </a:p>
        </p:txBody>
      </p:sp>
      <p:sp>
        <p:nvSpPr>
          <p:cNvPr id="3" name="Text Box 2">
            <a:extLst>
              <a:ext uri="{FF2B5EF4-FFF2-40B4-BE49-F238E27FC236}">
                <a16:creationId xmlns:a16="http://schemas.microsoft.com/office/drawing/2014/main" id="{23DA274E-6E71-41F7-9C88-AAE48E49266A}"/>
              </a:ext>
            </a:extLst>
          </p:cNvPr>
          <p:cNvSpPr txBox="1">
            <a:spLocks noChangeArrowheads="1"/>
          </p:cNvSpPr>
          <p:nvPr/>
        </p:nvSpPr>
        <p:spPr bwMode="auto">
          <a:xfrm>
            <a:off x="2780430" y="357871"/>
            <a:ext cx="8974317" cy="707886"/>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4000" dirty="0">
                <a:solidFill>
                  <a:srgbClr val="C00000"/>
                </a:solidFill>
                <a:latin typeface="Century Gothic" panose="020B0502020202020204" pitchFamily="34" charset="0"/>
              </a:rPr>
              <a:t>1 – </a:t>
            </a:r>
            <a:r>
              <a:rPr lang="en-US" altLang="fr-FR" sz="4000" dirty="0" err="1">
                <a:solidFill>
                  <a:srgbClr val="C00000"/>
                </a:solidFill>
                <a:latin typeface="Century Gothic" panose="020B0502020202020204" pitchFamily="34" charset="0"/>
              </a:rPr>
              <a:t>Présentation</a:t>
            </a:r>
            <a:r>
              <a:rPr lang="en-US" altLang="fr-FR" sz="4000" dirty="0">
                <a:solidFill>
                  <a:srgbClr val="C00000"/>
                </a:solidFill>
                <a:latin typeface="Century Gothic" panose="020B0502020202020204" pitchFamily="34" charset="0"/>
              </a:rPr>
              <a:t> de </a:t>
            </a:r>
            <a:r>
              <a:rPr lang="en-US" altLang="fr-FR" sz="4000" dirty="0" err="1">
                <a:solidFill>
                  <a:srgbClr val="C00000"/>
                </a:solidFill>
                <a:latin typeface="Century Gothic" panose="020B0502020202020204" pitchFamily="34" charset="0"/>
              </a:rPr>
              <a:t>l’équipe</a:t>
            </a:r>
            <a:endParaRPr lang="en-US" altLang="fr-FR" sz="4000" dirty="0">
              <a:solidFill>
                <a:srgbClr val="C00000"/>
              </a:solidFill>
              <a:latin typeface="Century Gothic" panose="020B0502020202020204" pitchFamily="34" charset="0"/>
            </a:endParaRPr>
          </a:p>
        </p:txBody>
      </p:sp>
      <p:sp>
        <p:nvSpPr>
          <p:cNvPr id="6" name="Rectangle 5">
            <a:extLst>
              <a:ext uri="{FF2B5EF4-FFF2-40B4-BE49-F238E27FC236}">
                <a16:creationId xmlns:a16="http://schemas.microsoft.com/office/drawing/2014/main" id="{57F60DAC-6E78-4749-AEC7-7022C1FDE439}"/>
              </a:ext>
            </a:extLst>
          </p:cNvPr>
          <p:cNvSpPr/>
          <p:nvPr/>
        </p:nvSpPr>
        <p:spPr>
          <a:xfrm>
            <a:off x="2068048" y="5050465"/>
            <a:ext cx="1424763" cy="40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0594F11-4FD1-4D90-B385-E41E63DDC4AB}"/>
              </a:ext>
            </a:extLst>
          </p:cNvPr>
          <p:cNvSpPr/>
          <p:nvPr/>
        </p:nvSpPr>
        <p:spPr>
          <a:xfrm>
            <a:off x="166673" y="1968266"/>
            <a:ext cx="907215" cy="537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470066E-0937-45F7-8BF2-1F050BED7753}"/>
              </a:ext>
            </a:extLst>
          </p:cNvPr>
          <p:cNvSpPr/>
          <p:nvPr/>
        </p:nvSpPr>
        <p:spPr>
          <a:xfrm>
            <a:off x="4784651" y="1518571"/>
            <a:ext cx="6966260" cy="4884992"/>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Le nom de votre équipe</a:t>
            </a:r>
            <a:r>
              <a:rPr lang="fr-FR" dirty="0">
                <a:latin typeface="Arial Narrow" panose="020B0606020202030204" pitchFamily="34" charset="0"/>
                <a:ea typeface="Calibri" panose="020F0502020204030204" pitchFamily="34" charset="0"/>
                <a:cs typeface="Times New Roman" panose="02020603050405020304" pitchFamily="18" charset="0"/>
              </a:rPr>
              <a:t> (en 50 caractères maximum espaces compris)</a:t>
            </a:r>
          </a:p>
          <a:p>
            <a:pPr marL="342900" lvl="0" indent="-342900" algn="just">
              <a:lnSpc>
                <a:spcPct val="107000"/>
              </a:lnSpc>
              <a:spcAft>
                <a:spcPts val="0"/>
              </a:spcAft>
              <a:buFont typeface="Wingdings" panose="05000000000000000000" pitchFamily="2" charset="2"/>
              <a:buChar char="ü"/>
            </a:pPr>
            <a:endParaRPr lang="fr-FR"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Une photo de l’équipe ou votre logo</a:t>
            </a:r>
            <a:r>
              <a:rPr lang="fr-FR" dirty="0">
                <a:latin typeface="Arial Narrow" panose="020B0606020202030204" pitchFamily="34" charset="0"/>
                <a:ea typeface="Calibri" panose="020F0502020204030204" pitchFamily="34" charset="0"/>
                <a:cs typeface="Times New Roman" panose="02020603050405020304" pitchFamily="18" charset="0"/>
              </a:rPr>
              <a:t>, au choix (au format JPEG ou PNG, ne dépassant pas 1 Mo)</a:t>
            </a:r>
          </a:p>
          <a:p>
            <a:pPr lvl="2" algn="just">
              <a:lnSpc>
                <a:spcPct val="107000"/>
              </a:lnSpc>
            </a:pPr>
            <a:r>
              <a:rPr lang="fr-FR" sz="1600" b="1" dirty="0">
                <a:solidFill>
                  <a:srgbClr val="AC0000"/>
                </a:solidFill>
                <a:latin typeface="Calibri" panose="020F0502020204030204" pitchFamily="34" charset="0"/>
                <a:ea typeface="Calibri" panose="020F0502020204030204" pitchFamily="34" charset="0"/>
                <a:cs typeface="Times New Roman" panose="02020603050405020304" pitchFamily="18" charset="0"/>
              </a:rPr>
              <a:t>C’est cette image que verront en premier les internautes qui consulteront la galerie des projets Science Factor, une photographie réussie de l’équipe ou un logo pour le projet  est un plus !</a:t>
            </a:r>
          </a:p>
          <a:p>
            <a:pPr lvl="2" algn="just">
              <a:lnSpc>
                <a:spcPct val="107000"/>
              </a:lnSpc>
            </a:pPr>
            <a:endParaRPr lang="fr-FR" sz="1600" b="1" dirty="0">
              <a:solidFill>
                <a:srgbClr val="AC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Une description de votre projets en quelques mots</a:t>
            </a:r>
            <a:r>
              <a:rPr lang="fr-FR" dirty="0">
                <a:latin typeface="Arial Narrow" panose="020B0606020202030204" pitchFamily="34" charset="0"/>
                <a:ea typeface="Calibri" panose="020F0502020204030204" pitchFamily="34" charset="0"/>
                <a:cs typeface="Times New Roman" panose="02020603050405020304" pitchFamily="18" charset="0"/>
              </a:rPr>
              <a:t> (en 60 caractères maximum espaces compris)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i="1" dirty="0">
                <a:latin typeface="Arial Narrow" panose="020B0606020202030204" pitchFamily="34" charset="0"/>
                <a:ea typeface="Calibri" panose="020F0502020204030204" pitchFamily="34" charset="0"/>
                <a:cs typeface="Times New Roman" panose="02020603050405020304" pitchFamily="18" charset="0"/>
              </a:rPr>
              <a:t>	-&gt; Exemples : le transport en commun du futur, le sac à dos connecté, une serre urbaine écologique et sociale…</a:t>
            </a:r>
          </a:p>
          <a:p>
            <a:pPr marL="914400" lvl="1">
              <a:lnSpc>
                <a:spcPct val="107000"/>
              </a:lnSpc>
            </a:pPr>
            <a:r>
              <a:rPr lang="fr-FR" sz="1600" b="1" dirty="0">
                <a:solidFill>
                  <a:srgbClr val="AC0000"/>
                </a:solidFill>
                <a:latin typeface="Calibri" panose="020F0502020204030204" pitchFamily="34" charset="0"/>
                <a:ea typeface="Calibri" panose="020F0502020204030204" pitchFamily="34" charset="0"/>
                <a:cs typeface="Times New Roman" panose="02020603050405020304" pitchFamily="18" charset="0"/>
              </a:rPr>
              <a:t>C’est cette phrase qui sera reprise ensuite pour résumer le projet,  bien y réfléchir pour qu’elle soit claire et impactante est important.</a:t>
            </a:r>
          </a:p>
          <a:p>
            <a:pPr marL="914400" lvl="1">
              <a:lnSpc>
                <a:spcPct val="107000"/>
              </a:lnSpc>
            </a:pPr>
            <a:endParaRPr lang="fr-FR" sz="1600" b="1" dirty="0">
              <a:solidFill>
                <a:srgbClr val="AC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La thématique principale du projet : reprendre la thématique Science Factor identifiée au début du travail de l’équipe.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4B714779-FA46-446B-94A4-6E3B1B510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584" y="2764460"/>
            <a:ext cx="487021" cy="487021"/>
          </a:xfrm>
          <a:prstGeom prst="rect">
            <a:avLst/>
          </a:prstGeom>
        </p:spPr>
      </p:pic>
      <p:pic>
        <p:nvPicPr>
          <p:cNvPr id="11" name="Image 10">
            <a:extLst>
              <a:ext uri="{FF2B5EF4-FFF2-40B4-BE49-F238E27FC236}">
                <a16:creationId xmlns:a16="http://schemas.microsoft.com/office/drawing/2014/main" id="{0E9A1DD1-DB5C-484B-B3F3-4A9D9191C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584" y="4984392"/>
            <a:ext cx="487021" cy="487021"/>
          </a:xfrm>
          <a:prstGeom prst="rect">
            <a:avLst/>
          </a:prstGeom>
        </p:spPr>
      </p:pic>
      <p:sp>
        <p:nvSpPr>
          <p:cNvPr id="16" name="Rectangle 15">
            <a:extLst>
              <a:ext uri="{FF2B5EF4-FFF2-40B4-BE49-F238E27FC236}">
                <a16:creationId xmlns:a16="http://schemas.microsoft.com/office/drawing/2014/main" id="{45166036-C9A3-4913-9BCE-DD3FF7D22F73}"/>
              </a:ext>
            </a:extLst>
          </p:cNvPr>
          <p:cNvSpPr/>
          <p:nvPr/>
        </p:nvSpPr>
        <p:spPr>
          <a:xfrm>
            <a:off x="2167777" y="2237210"/>
            <a:ext cx="1099962" cy="26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capture d’écran&#10;&#10;Description générée automatiquement">
            <a:extLst>
              <a:ext uri="{FF2B5EF4-FFF2-40B4-BE49-F238E27FC236}">
                <a16:creationId xmlns:a16="http://schemas.microsoft.com/office/drawing/2014/main" id="{DA09FBEF-BA04-4E33-B88D-D47178458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99" y="4227600"/>
            <a:ext cx="2552699" cy="2103221"/>
          </a:xfrm>
          <a:prstGeom prst="rect">
            <a:avLst/>
          </a:prstGeom>
        </p:spPr>
      </p:pic>
      <p:sp>
        <p:nvSpPr>
          <p:cNvPr id="18" name="ZoneTexte 17">
            <a:extLst>
              <a:ext uri="{FF2B5EF4-FFF2-40B4-BE49-F238E27FC236}">
                <a16:creationId xmlns:a16="http://schemas.microsoft.com/office/drawing/2014/main" id="{C7D15C23-D6F4-4B25-86EF-127CFA40B65A}"/>
              </a:ext>
            </a:extLst>
          </p:cNvPr>
          <p:cNvSpPr txBox="1"/>
          <p:nvPr/>
        </p:nvSpPr>
        <p:spPr>
          <a:xfrm>
            <a:off x="859511" y="1324684"/>
            <a:ext cx="2468448" cy="369332"/>
          </a:xfrm>
          <a:prstGeom prst="rect">
            <a:avLst/>
          </a:prstGeom>
          <a:noFill/>
        </p:spPr>
        <p:txBody>
          <a:bodyPr wrap="square" rtlCol="0">
            <a:spAutoFit/>
          </a:bodyPr>
          <a:lstStyle/>
          <a:p>
            <a:r>
              <a:rPr lang="fr-FR" b="1" dirty="0"/>
              <a:t>Exemples Lauréats 202à</a:t>
            </a:r>
          </a:p>
        </p:txBody>
      </p:sp>
      <p:pic>
        <p:nvPicPr>
          <p:cNvPr id="4" name="Image 3" descr="Une image contenant capture d’écran&#10;&#10;Description générée automatiquement">
            <a:extLst>
              <a:ext uri="{FF2B5EF4-FFF2-40B4-BE49-F238E27FC236}">
                <a16:creationId xmlns:a16="http://schemas.microsoft.com/office/drawing/2014/main" id="{124FE439-45C1-42DF-AB21-DFDD71A48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698" y="1878682"/>
            <a:ext cx="2552700" cy="2130067"/>
          </a:xfrm>
          <a:prstGeom prst="rect">
            <a:avLst/>
          </a:prstGeom>
        </p:spPr>
      </p:pic>
      <p:sp>
        <p:nvSpPr>
          <p:cNvPr id="23" name="Flèche : droite 22">
            <a:extLst>
              <a:ext uri="{FF2B5EF4-FFF2-40B4-BE49-F238E27FC236}">
                <a16:creationId xmlns:a16="http://schemas.microsoft.com/office/drawing/2014/main" id="{07CF57B3-D117-405C-9B3C-1A850BF64B6A}"/>
              </a:ext>
            </a:extLst>
          </p:cNvPr>
          <p:cNvSpPr/>
          <p:nvPr/>
        </p:nvSpPr>
        <p:spPr>
          <a:xfrm rot="10345571" flipV="1">
            <a:off x="2630506" y="4271892"/>
            <a:ext cx="809837" cy="164226"/>
          </a:xfrm>
          <a:prstGeom prst="rightArrow">
            <a:avLst/>
          </a:prstGeom>
          <a:solidFill>
            <a:srgbClr val="A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98706591-9905-4A64-B219-4C8E5E722EEC}"/>
              </a:ext>
            </a:extLst>
          </p:cNvPr>
          <p:cNvSpPr txBox="1"/>
          <p:nvPr/>
        </p:nvSpPr>
        <p:spPr>
          <a:xfrm>
            <a:off x="859511" y="1982166"/>
            <a:ext cx="843539" cy="400110"/>
          </a:xfrm>
          <a:prstGeom prst="rect">
            <a:avLst/>
          </a:prstGeom>
          <a:solidFill>
            <a:schemeClr val="bg1"/>
          </a:solidFill>
        </p:spPr>
        <p:txBody>
          <a:bodyPr wrap="square" rtlCol="0">
            <a:spAutoFit/>
          </a:bodyPr>
          <a:lstStyle/>
          <a:p>
            <a:pPr algn="ctr"/>
            <a:r>
              <a:rPr lang="fr-FR" sz="2000" b="1" dirty="0">
                <a:solidFill>
                  <a:srgbClr val="AC0000"/>
                </a:solidFill>
                <a:effectLst>
                  <a:outerShdw blurRad="38100" dist="38100" dir="2700000" algn="tl">
                    <a:srgbClr val="000000">
                      <a:alpha val="43137"/>
                    </a:srgbClr>
                  </a:outerShdw>
                </a:effectLst>
              </a:rPr>
              <a:t>logo</a:t>
            </a:r>
          </a:p>
        </p:txBody>
      </p:sp>
      <p:sp>
        <p:nvSpPr>
          <p:cNvPr id="25" name="ZoneTexte 24">
            <a:extLst>
              <a:ext uri="{FF2B5EF4-FFF2-40B4-BE49-F238E27FC236}">
                <a16:creationId xmlns:a16="http://schemas.microsoft.com/office/drawing/2014/main" id="{F52E6A4E-E162-4828-BD4D-540BC10DE753}"/>
              </a:ext>
            </a:extLst>
          </p:cNvPr>
          <p:cNvSpPr txBox="1"/>
          <p:nvPr/>
        </p:nvSpPr>
        <p:spPr>
          <a:xfrm>
            <a:off x="98891" y="3793305"/>
            <a:ext cx="1270779" cy="400110"/>
          </a:xfrm>
          <a:prstGeom prst="rect">
            <a:avLst/>
          </a:prstGeom>
          <a:solidFill>
            <a:schemeClr val="bg1"/>
          </a:solidFill>
        </p:spPr>
        <p:txBody>
          <a:bodyPr wrap="square" rtlCol="0">
            <a:spAutoFit/>
          </a:bodyPr>
          <a:lstStyle/>
          <a:p>
            <a:pPr algn="ctr"/>
            <a:r>
              <a:rPr lang="fr-FR" sz="2000" b="1" dirty="0">
                <a:solidFill>
                  <a:srgbClr val="AC0000"/>
                </a:solidFill>
                <a:effectLst>
                  <a:outerShdw blurRad="38100" dist="38100" dir="2700000" algn="tl">
                    <a:srgbClr val="000000">
                      <a:alpha val="43137"/>
                    </a:srgbClr>
                  </a:outerShdw>
                </a:effectLst>
              </a:rPr>
              <a:t>Photo</a:t>
            </a:r>
          </a:p>
        </p:txBody>
      </p:sp>
      <p:sp>
        <p:nvSpPr>
          <p:cNvPr id="20" name="Rectangle 19">
            <a:extLst>
              <a:ext uri="{FF2B5EF4-FFF2-40B4-BE49-F238E27FC236}">
                <a16:creationId xmlns:a16="http://schemas.microsoft.com/office/drawing/2014/main" id="{9ED43B1B-ADF8-4A7B-A3FB-60B95B9FC3EA}"/>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sp>
        <p:nvSpPr>
          <p:cNvPr id="22" name="Flèche : droite 21">
            <a:extLst>
              <a:ext uri="{FF2B5EF4-FFF2-40B4-BE49-F238E27FC236}">
                <a16:creationId xmlns:a16="http://schemas.microsoft.com/office/drawing/2014/main" id="{EEF94B52-534F-413B-8B0D-7317A015B178}"/>
              </a:ext>
            </a:extLst>
          </p:cNvPr>
          <p:cNvSpPr/>
          <p:nvPr/>
        </p:nvSpPr>
        <p:spPr>
          <a:xfrm rot="13736635">
            <a:off x="1963395" y="3006118"/>
            <a:ext cx="2133714" cy="207313"/>
          </a:xfrm>
          <a:prstGeom prst="rightArrow">
            <a:avLst/>
          </a:prstGeom>
          <a:solidFill>
            <a:srgbClr val="A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313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154C8E0D-4F16-406E-84AF-87E65ED32D50}"/>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2 – </a:t>
            </a:r>
            <a:r>
              <a:rPr lang="en-US" altLang="fr-FR" sz="3600" dirty="0" err="1">
                <a:solidFill>
                  <a:srgbClr val="C00000"/>
                </a:solidFill>
                <a:latin typeface="Century Gothic" panose="020B0502020202020204" pitchFamily="34" charset="0"/>
              </a:rPr>
              <a:t>Informations</a:t>
            </a:r>
            <a:r>
              <a:rPr lang="en-US" altLang="fr-FR" sz="3600" dirty="0">
                <a:solidFill>
                  <a:srgbClr val="C00000"/>
                </a:solidFill>
                <a:latin typeface="Century Gothic" panose="020B0502020202020204" pitchFamily="34" charset="0"/>
              </a:rPr>
              <a:t> sur </a:t>
            </a:r>
            <a:r>
              <a:rPr lang="en-US" altLang="fr-FR" sz="3600" dirty="0" err="1">
                <a:solidFill>
                  <a:srgbClr val="C00000"/>
                </a:solidFill>
                <a:latin typeface="Century Gothic" panose="020B0502020202020204" pitchFamily="34" charset="0"/>
              </a:rPr>
              <a:t>l’équipe</a:t>
            </a:r>
            <a:r>
              <a:rPr lang="en-US" altLang="fr-FR" sz="3600" dirty="0">
                <a:solidFill>
                  <a:srgbClr val="C00000"/>
                </a:solidFill>
                <a:latin typeface="Century Gothic" panose="020B0502020202020204" pitchFamily="34" charset="0"/>
              </a:rPr>
              <a:t> et le </a:t>
            </a:r>
            <a:r>
              <a:rPr lang="en-US" altLang="fr-FR" sz="3600" dirty="0" err="1">
                <a:solidFill>
                  <a:srgbClr val="C00000"/>
                </a:solidFill>
                <a:latin typeface="Century Gothic" panose="020B0502020202020204" pitchFamily="34" charset="0"/>
              </a:rPr>
              <a:t>tuteur</a:t>
            </a:r>
            <a:r>
              <a:rPr lang="en-US" altLang="fr-FR" sz="3600" dirty="0">
                <a:solidFill>
                  <a:srgbClr val="C00000"/>
                </a:solidFill>
                <a:latin typeface="Century Gothic" panose="020B0502020202020204" pitchFamily="34" charset="0"/>
              </a:rPr>
              <a:t> </a:t>
            </a:r>
          </a:p>
        </p:txBody>
      </p:sp>
      <p:sp>
        <p:nvSpPr>
          <p:cNvPr id="5" name="Rectangle 4">
            <a:extLst>
              <a:ext uri="{FF2B5EF4-FFF2-40B4-BE49-F238E27FC236}">
                <a16:creationId xmlns:a16="http://schemas.microsoft.com/office/drawing/2014/main" id="{B0DA4811-5CEC-4E58-8489-3F62A05C0E54}"/>
              </a:ext>
            </a:extLst>
          </p:cNvPr>
          <p:cNvSpPr/>
          <p:nvPr/>
        </p:nvSpPr>
        <p:spPr>
          <a:xfrm>
            <a:off x="5334000" y="4239491"/>
            <a:ext cx="1149927" cy="471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A8BC7DCF-9410-4AC2-A013-1A41D0ED1219}"/>
              </a:ext>
            </a:extLst>
          </p:cNvPr>
          <p:cNvSpPr/>
          <p:nvPr/>
        </p:nvSpPr>
        <p:spPr>
          <a:xfrm>
            <a:off x="5908963" y="2262439"/>
            <a:ext cx="6096000" cy="3633431"/>
          </a:xfrm>
          <a:prstGeom prst="rect">
            <a:avLst/>
          </a:prstGeom>
        </p:spPr>
        <p:txBody>
          <a:bodyPr>
            <a:spAutoFit/>
          </a:bodyPr>
          <a:lstStyle/>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Informations et coordonnées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899160" algn="just">
              <a:lnSpc>
                <a:spcPct val="107000"/>
              </a:lnSpc>
              <a:spcAft>
                <a:spcPts val="0"/>
              </a:spcAft>
            </a:pPr>
            <a:r>
              <a:rPr lang="fr-FR" dirty="0">
                <a:latin typeface="Arial Narrow" panose="020B0606020202030204" pitchFamily="34" charset="0"/>
                <a:ea typeface="Calibri" panose="020F0502020204030204" pitchFamily="34" charset="0"/>
                <a:cs typeface="Times New Roman" panose="02020603050405020304" pitchFamily="18" charset="0"/>
              </a:rPr>
              <a:t>- de la cheffe d’équipe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899160" algn="just">
              <a:lnSpc>
                <a:spcPct val="107000"/>
              </a:lnSpc>
              <a:spcAft>
                <a:spcPts val="0"/>
              </a:spcAft>
            </a:pPr>
            <a:r>
              <a:rPr lang="fr-FR" dirty="0">
                <a:latin typeface="Arial Narrow" panose="020B0606020202030204" pitchFamily="34" charset="0"/>
                <a:ea typeface="Calibri" panose="020F0502020204030204" pitchFamily="34" charset="0"/>
                <a:cs typeface="Times New Roman" panose="02020603050405020304" pitchFamily="18" charset="0"/>
              </a:rPr>
              <a:t>- d’un parent ou tuteur légal de la cheffe d’équipe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1184910" indent="-285750" algn="just">
              <a:lnSpc>
                <a:spcPct val="107000"/>
              </a:lnSpc>
              <a:spcAft>
                <a:spcPts val="0"/>
              </a:spcAft>
              <a:buFontTx/>
              <a:buChar char="-"/>
            </a:pPr>
            <a:r>
              <a:rPr lang="fr-FR" dirty="0">
                <a:latin typeface="Arial Narrow" panose="020B0606020202030204" pitchFamily="34" charset="0"/>
                <a:ea typeface="Calibri" panose="020F0502020204030204" pitchFamily="34" charset="0"/>
                <a:cs typeface="Times New Roman" panose="02020603050405020304" pitchFamily="18" charset="0"/>
              </a:rPr>
              <a:t>des autres membres de l’équipe</a:t>
            </a:r>
          </a:p>
          <a:p>
            <a:pPr marL="1184910" indent="-285750" algn="just">
              <a:lnSpc>
                <a:spcPct val="107000"/>
              </a:lnSpc>
              <a:spcAft>
                <a:spcPts val="0"/>
              </a:spcAft>
              <a:buFontTx/>
              <a:buChar char="-"/>
            </a:pPr>
            <a:r>
              <a:rPr lang="fr-FR" dirty="0">
                <a:latin typeface="Arial Narrow" panose="020B0606020202030204" pitchFamily="34" charset="0"/>
                <a:ea typeface="Calibri" panose="020F0502020204030204" pitchFamily="34" charset="0"/>
                <a:cs typeface="Times New Roman" panose="02020603050405020304" pitchFamily="18" charset="0"/>
              </a:rPr>
              <a:t>tuteur</a:t>
            </a:r>
          </a:p>
          <a:p>
            <a:pPr marL="899160" algn="just">
              <a:lnSpc>
                <a:spcPct val="107000"/>
              </a:lnSpc>
              <a:spcAft>
                <a:spcPts val="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Autorisation parentale de la cheffe d’équipe pour participer au concours (pour les mineurs moins de 18 ans):</a:t>
            </a:r>
            <a:r>
              <a:rPr lang="fr-FR" dirty="0">
                <a:latin typeface="Arial Narrow" panose="020B0606020202030204" pitchFamily="34" charset="0"/>
                <a:ea typeface="Calibri" panose="020F0502020204030204" pitchFamily="34" charset="0"/>
                <a:cs typeface="Times New Roman" panose="02020603050405020304" pitchFamily="18" charset="0"/>
              </a:rPr>
              <a:t> vous devez télécharger dans le formulaire le scan de l’autorisation signée (le document est à récupérer dans le formulaire de téléchargement).</a:t>
            </a:r>
          </a:p>
          <a:p>
            <a:pPr marL="342900" lvl="0" indent="-342900" algn="just">
              <a:lnSpc>
                <a:spcPct val="107000"/>
              </a:lnSpc>
              <a:spcAft>
                <a:spcPts val="0"/>
              </a:spcAft>
              <a:buFont typeface="Wingdings" panose="05000000000000000000" pitchFamily="2" charset="2"/>
              <a:buChar char="ü"/>
            </a:pPr>
            <a:endParaRPr lang="fr-FR"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fr-FR" b="1" dirty="0">
                <a:latin typeface="Arial Narrow" panose="020B0606020202030204" pitchFamily="34" charset="0"/>
                <a:ea typeface="Calibri" panose="020F0502020204030204" pitchFamily="34" charset="0"/>
                <a:cs typeface="Times New Roman" panose="02020603050405020304" pitchFamily="18" charset="0"/>
              </a:rPr>
              <a:t>Pour les élèves de plus de 18 ans, scan de la carte d’identité.</a:t>
            </a:r>
            <a:endParaRPr lang="fr-FR"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C29F49F-9288-43F6-BCB5-7ED2E74814B5}"/>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pic>
        <p:nvPicPr>
          <p:cNvPr id="6" name="Image 5">
            <a:extLst>
              <a:ext uri="{FF2B5EF4-FFF2-40B4-BE49-F238E27FC236}">
                <a16:creationId xmlns:a16="http://schemas.microsoft.com/office/drawing/2014/main" id="{0906909B-0EAC-431A-A3D9-13DF575FD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27" y="1485776"/>
            <a:ext cx="5429529" cy="4800847"/>
          </a:xfrm>
          <a:prstGeom prst="rect">
            <a:avLst/>
          </a:prstGeom>
        </p:spPr>
      </p:pic>
    </p:spTree>
    <p:extLst>
      <p:ext uri="{BB962C8B-B14F-4D97-AF65-F5344CB8AC3E}">
        <p14:creationId xmlns:p14="http://schemas.microsoft.com/office/powerpoint/2010/main" val="207005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50FC3DD2-C965-4E55-B3E2-F5B17A02F842}"/>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3 – Le </a:t>
            </a:r>
            <a:r>
              <a:rPr lang="en-US" altLang="fr-FR" sz="3600" dirty="0" err="1">
                <a:solidFill>
                  <a:srgbClr val="C00000"/>
                </a:solidFill>
                <a:latin typeface="Century Gothic" panose="020B0502020202020204" pitchFamily="34" charset="0"/>
              </a:rPr>
              <a:t>projet</a:t>
            </a:r>
            <a:r>
              <a:rPr lang="en-US" altLang="fr-FR" sz="3600" dirty="0">
                <a:solidFill>
                  <a:srgbClr val="C00000"/>
                </a:solidFill>
                <a:latin typeface="Century Gothic" panose="020B0502020202020204" pitchFamily="34" charset="0"/>
              </a:rPr>
              <a:t> </a:t>
            </a:r>
          </a:p>
        </p:txBody>
      </p:sp>
      <p:sp>
        <p:nvSpPr>
          <p:cNvPr id="10" name="Rectangle 9">
            <a:extLst>
              <a:ext uri="{FF2B5EF4-FFF2-40B4-BE49-F238E27FC236}">
                <a16:creationId xmlns:a16="http://schemas.microsoft.com/office/drawing/2014/main" id="{6EEB02BC-0269-4224-BF1D-021927F43221}"/>
              </a:ext>
            </a:extLst>
          </p:cNvPr>
          <p:cNvSpPr/>
          <p:nvPr/>
        </p:nvSpPr>
        <p:spPr>
          <a:xfrm>
            <a:off x="5748670" y="1216452"/>
            <a:ext cx="5670698" cy="5710089"/>
          </a:xfrm>
          <a:prstGeom prst="rect">
            <a:avLst/>
          </a:prstGeom>
        </p:spPr>
        <p:txBody>
          <a:bodyPr wrap="square">
            <a:spAutoFit/>
          </a:bodyPr>
          <a:lstStyle/>
          <a:p>
            <a:pPr algn="just">
              <a:lnSpc>
                <a:spcPct val="107000"/>
              </a:lnSpc>
              <a:spcAft>
                <a:spcPts val="0"/>
              </a:spcAft>
            </a:pPr>
            <a:r>
              <a:rPr lang="fr-FR" sz="1600" dirty="0">
                <a:latin typeface="Arial Narrow" panose="020B0606020202030204" pitchFamily="34" charset="0"/>
                <a:ea typeface="Calibri" panose="020F0502020204030204" pitchFamily="34" charset="0"/>
                <a:cs typeface="Times New Roman" panose="02020603050405020304" pitchFamily="18" charset="0"/>
              </a:rPr>
              <a:t>Dans cette partie, les équipes doivent </a:t>
            </a:r>
            <a:r>
              <a:rPr lang="fr-FR" sz="1600" b="1" dirty="0">
                <a:latin typeface="Arial Narrow" panose="020B0606020202030204" pitchFamily="34" charset="0"/>
                <a:ea typeface="Calibri" panose="020F0502020204030204" pitchFamily="34" charset="0"/>
                <a:cs typeface="Times New Roman" panose="02020603050405020304" pitchFamily="18" charset="0"/>
              </a:rPr>
              <a:t>préparer un texte qui présente de façon attractive le projet, en répondant à trois questions clés.</a:t>
            </a:r>
            <a:r>
              <a:rPr lang="fr-FR" sz="1600" dirty="0">
                <a:latin typeface="Arial Narrow" panose="020B0606020202030204" pitchFamily="34" charset="0"/>
                <a:ea typeface="Calibri" panose="020F0502020204030204" pitchFamily="34" charset="0"/>
                <a:cs typeface="Times New Roman" panose="02020603050405020304" pitchFamily="18" charset="0"/>
              </a:rPr>
              <a:t> La longueur des réponses demandées est limitée à 1500 caractères avec espaces. Vous devez donc veiller à ce que les textes préparés ne dépassent pas cette longueur.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b="1" dirty="0">
                <a:solidFill>
                  <a:srgbClr val="AC0000"/>
                </a:solidFill>
                <a:latin typeface="Arial Narrow" panose="020B0606020202030204" pitchFamily="34" charset="0"/>
                <a:ea typeface="Calibri" panose="020F0502020204030204" pitchFamily="34" charset="0"/>
                <a:cs typeface="Times New Roman" panose="02020603050405020304" pitchFamily="18" charset="0"/>
              </a:rPr>
              <a:t>Ces questions peuvent être complétées à partir des travaux réalisés dans l’étape 3  : </a:t>
            </a:r>
          </a:p>
          <a:p>
            <a:pPr marL="342900" lvl="0" indent="-342900" algn="just">
              <a:lnSpc>
                <a:spcPct val="107000"/>
              </a:lnSpc>
              <a:spcAft>
                <a:spcPts val="0"/>
              </a:spcAft>
              <a:buFont typeface="Wingdings" panose="05000000000000000000" pitchFamily="2" charset="2"/>
              <a:buChar char="ü"/>
            </a:pPr>
            <a:r>
              <a:rPr lang="fr-FR" b="1" dirty="0">
                <a:solidFill>
                  <a:srgbClr val="AC0000"/>
                </a:solidFill>
                <a:latin typeface="Arial Narrow" panose="020B0606020202030204" pitchFamily="34" charset="0"/>
                <a:ea typeface="Calibri" panose="020F0502020204030204" pitchFamily="34" charset="0"/>
                <a:cs typeface="Times New Roman" panose="02020603050405020304" pitchFamily="18" charset="0"/>
              </a:rPr>
              <a:t>Présentez votre projet </a:t>
            </a:r>
          </a:p>
          <a:p>
            <a:pPr algn="just">
              <a:lnSpc>
                <a:spcPct val="107000"/>
              </a:lnSpc>
            </a:pPr>
            <a:r>
              <a:rPr lang="fr-FR" dirty="0">
                <a:latin typeface="Arial Narrow" panose="020B0606020202030204" pitchFamily="34" charset="0"/>
                <a:ea typeface="Calibri" panose="020F0502020204030204" pitchFamily="34" charset="0"/>
                <a:cs typeface="Times New Roman" panose="02020603050405020304" pitchFamily="18" charset="0"/>
              </a:rPr>
              <a:t>Les équipes pourront prendre appui sur la description de l’innovation qui a été préparée, résumer à quoi elle sert, comment elle contribue à résoudre le problème identifié et comment elle fonctionne </a:t>
            </a:r>
          </a:p>
          <a:p>
            <a:pPr marL="342900" lvl="0" indent="-342900" algn="just">
              <a:lnSpc>
                <a:spcPct val="107000"/>
              </a:lnSpc>
              <a:spcAft>
                <a:spcPts val="0"/>
              </a:spcAft>
              <a:buFont typeface="Wingdings" panose="05000000000000000000" pitchFamily="2" charset="2"/>
              <a:buChar char="ü"/>
            </a:pPr>
            <a:r>
              <a:rPr lang="fr-FR" b="1" dirty="0">
                <a:solidFill>
                  <a:srgbClr val="AC0000"/>
                </a:solidFill>
                <a:latin typeface="Arial Narrow" panose="020B0606020202030204" pitchFamily="34" charset="0"/>
                <a:ea typeface="Calibri" panose="020F0502020204030204" pitchFamily="34" charset="0"/>
                <a:cs typeface="Times New Roman" panose="02020603050405020304" pitchFamily="18" charset="0"/>
              </a:rPr>
              <a:t>Qu’est-ce que cela apportera à l’humanité, à la planète ? </a:t>
            </a:r>
          </a:p>
          <a:p>
            <a:pPr lvl="0" algn="just">
              <a:lnSpc>
                <a:spcPct val="107000"/>
              </a:lnSpc>
              <a:spcAft>
                <a:spcPts val="0"/>
              </a:spcAft>
            </a:pPr>
            <a:r>
              <a:rPr lang="fr-FR" dirty="0">
                <a:latin typeface="Arial Narrow" panose="020B0606020202030204" pitchFamily="34" charset="0"/>
                <a:ea typeface="Calibri" panose="020F0502020204030204" pitchFamily="34" charset="0"/>
                <a:cs typeface="Times New Roman" panose="02020603050405020304" pitchFamily="18" charset="0"/>
              </a:rPr>
              <a:t>Le travail qui identifie à qui l’innovation présentée est utile et pourquoi peut être repris ici.</a:t>
            </a:r>
          </a:p>
          <a:p>
            <a:pPr marL="342900" lvl="0" indent="-342900" algn="just">
              <a:lnSpc>
                <a:spcPct val="107000"/>
              </a:lnSpc>
              <a:spcAft>
                <a:spcPts val="0"/>
              </a:spcAft>
              <a:buFont typeface="Wingdings" panose="05000000000000000000" pitchFamily="2" charset="2"/>
              <a:buChar char="ü"/>
            </a:pPr>
            <a:r>
              <a:rPr lang="fr-FR" b="1" dirty="0">
                <a:solidFill>
                  <a:srgbClr val="AC0000"/>
                </a:solidFill>
                <a:latin typeface="Arial Narrow" panose="020B0606020202030204" pitchFamily="34" charset="0"/>
                <a:ea typeface="Calibri" panose="020F0502020204030204" pitchFamily="34" charset="0"/>
                <a:cs typeface="Times New Roman" panose="02020603050405020304" pitchFamily="18" charset="0"/>
              </a:rPr>
              <a:t>En quoi est-ce innovant ?</a:t>
            </a:r>
          </a:p>
          <a:p>
            <a:pPr lvl="0" algn="just">
              <a:lnSpc>
                <a:spcPct val="107000"/>
              </a:lnSpc>
              <a:spcAft>
                <a:spcPts val="0"/>
              </a:spcAft>
            </a:pPr>
            <a:r>
              <a:rPr lang="fr-FR" dirty="0">
                <a:latin typeface="Arial Narrow" panose="020B0606020202030204" pitchFamily="34" charset="0"/>
                <a:ea typeface="Calibri" panose="020F0502020204030204" pitchFamily="34" charset="0"/>
                <a:cs typeface="Times New Roman" panose="02020603050405020304" pitchFamily="18" charset="0"/>
              </a:rPr>
              <a:t>Le travail qui identifie en quoi la solution présentée représente une nouvelle amélioration par rapport à l’existant peut être présenté ici.</a:t>
            </a:r>
          </a:p>
        </p:txBody>
      </p:sp>
      <p:sp>
        <p:nvSpPr>
          <p:cNvPr id="5" name="Rectangle 4">
            <a:extLst>
              <a:ext uri="{FF2B5EF4-FFF2-40B4-BE49-F238E27FC236}">
                <a16:creationId xmlns:a16="http://schemas.microsoft.com/office/drawing/2014/main" id="{23840F7D-DB65-4DA4-A5BA-7C896436989D}"/>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grpSp>
        <p:nvGrpSpPr>
          <p:cNvPr id="12" name="Groupe 11">
            <a:extLst>
              <a:ext uri="{FF2B5EF4-FFF2-40B4-BE49-F238E27FC236}">
                <a16:creationId xmlns:a16="http://schemas.microsoft.com/office/drawing/2014/main" id="{73590C8D-E0AB-4A94-BE6F-97DB29CD5EE0}"/>
              </a:ext>
            </a:extLst>
          </p:cNvPr>
          <p:cNvGrpSpPr/>
          <p:nvPr/>
        </p:nvGrpSpPr>
        <p:grpSpPr>
          <a:xfrm>
            <a:off x="1093315" y="1413644"/>
            <a:ext cx="3575965" cy="5086485"/>
            <a:chOff x="955092" y="1393710"/>
            <a:chExt cx="3575965" cy="5086485"/>
          </a:xfrm>
        </p:grpSpPr>
        <p:pic>
          <p:nvPicPr>
            <p:cNvPr id="7" name="Image 6" descr="Une image contenant texte&#10;&#10;Description générée automatiquement">
              <a:extLst>
                <a:ext uri="{FF2B5EF4-FFF2-40B4-BE49-F238E27FC236}">
                  <a16:creationId xmlns:a16="http://schemas.microsoft.com/office/drawing/2014/main" id="{05D109B4-FE3C-4F17-A80F-DB5B4E5F5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632" y="1393710"/>
              <a:ext cx="3568425" cy="2546558"/>
            </a:xfrm>
            <a:prstGeom prst="rect">
              <a:avLst/>
            </a:prstGeom>
          </p:spPr>
        </p:pic>
        <p:pic>
          <p:nvPicPr>
            <p:cNvPr id="9" name="Image 8" descr="Une image contenant capture d’écran&#10;&#10;Description générée automatiquement">
              <a:extLst>
                <a:ext uri="{FF2B5EF4-FFF2-40B4-BE49-F238E27FC236}">
                  <a16:creationId xmlns:a16="http://schemas.microsoft.com/office/drawing/2014/main" id="{951CD3B5-EAEA-4851-A077-83DEB2FAE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092" y="3940268"/>
              <a:ext cx="3466066" cy="2539927"/>
            </a:xfrm>
            <a:prstGeom prst="rect">
              <a:avLst/>
            </a:prstGeom>
          </p:spPr>
        </p:pic>
      </p:grpSp>
    </p:spTree>
    <p:extLst>
      <p:ext uri="{BB962C8B-B14F-4D97-AF65-F5344CB8AC3E}">
        <p14:creationId xmlns:p14="http://schemas.microsoft.com/office/powerpoint/2010/main" val="74742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C9D19B71-DDE2-47CE-B695-87DCFD56FFC5}"/>
              </a:ext>
            </a:extLst>
          </p:cNvPr>
          <p:cNvSpPr txBox="1">
            <a:spLocks noChangeArrowheads="1"/>
          </p:cNvSpPr>
          <p:nvPr/>
        </p:nvSpPr>
        <p:spPr bwMode="auto">
          <a:xfrm>
            <a:off x="1856510" y="357872"/>
            <a:ext cx="9898238"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3 – Le </a:t>
            </a:r>
            <a:r>
              <a:rPr lang="en-US" altLang="fr-FR" sz="3600" dirty="0" err="1">
                <a:solidFill>
                  <a:srgbClr val="C00000"/>
                </a:solidFill>
                <a:latin typeface="Century Gothic" panose="020B0502020202020204" pitchFamily="34" charset="0"/>
              </a:rPr>
              <a:t>projet</a:t>
            </a:r>
            <a:r>
              <a:rPr lang="en-US" altLang="fr-FR" sz="3600" dirty="0">
                <a:solidFill>
                  <a:srgbClr val="C00000"/>
                </a:solidFill>
                <a:latin typeface="Century Gothic" panose="020B0502020202020204" pitchFamily="34" charset="0"/>
              </a:rPr>
              <a:t> : les </a:t>
            </a:r>
            <a:r>
              <a:rPr lang="en-US" altLang="fr-FR" sz="3600" dirty="0" err="1">
                <a:solidFill>
                  <a:srgbClr val="C00000"/>
                </a:solidFill>
                <a:latin typeface="Century Gothic" panose="020B0502020202020204" pitchFamily="34" charset="0"/>
              </a:rPr>
              <a:t>clés</a:t>
            </a:r>
            <a:r>
              <a:rPr lang="en-US" altLang="fr-FR" sz="3600" dirty="0">
                <a:solidFill>
                  <a:srgbClr val="C00000"/>
                </a:solidFill>
                <a:latin typeface="Century Gothic" panose="020B0502020202020204" pitchFamily="34" charset="0"/>
              </a:rPr>
              <a:t> pour </a:t>
            </a:r>
            <a:r>
              <a:rPr lang="en-US" altLang="fr-FR" sz="3600" dirty="0" err="1">
                <a:solidFill>
                  <a:srgbClr val="C00000"/>
                </a:solidFill>
                <a:latin typeface="Century Gothic" panose="020B0502020202020204" pitchFamily="34" charset="0"/>
              </a:rPr>
              <a:t>réussir</a:t>
            </a:r>
            <a:r>
              <a:rPr lang="en-US" altLang="fr-FR" sz="3600" dirty="0">
                <a:solidFill>
                  <a:srgbClr val="C00000"/>
                </a:solidFill>
                <a:latin typeface="Century Gothic" panose="020B0502020202020204" pitchFamily="34" charset="0"/>
              </a:rPr>
              <a:t> la video  </a:t>
            </a:r>
          </a:p>
        </p:txBody>
      </p:sp>
      <p:sp>
        <p:nvSpPr>
          <p:cNvPr id="9" name="ZoneTexte 8">
            <a:extLst>
              <a:ext uri="{FF2B5EF4-FFF2-40B4-BE49-F238E27FC236}">
                <a16:creationId xmlns:a16="http://schemas.microsoft.com/office/drawing/2014/main" id="{898F34E8-7BAA-44B1-BA68-683744029695}"/>
              </a:ext>
            </a:extLst>
          </p:cNvPr>
          <p:cNvSpPr txBox="1"/>
          <p:nvPr/>
        </p:nvSpPr>
        <p:spPr>
          <a:xfrm>
            <a:off x="3488011" y="1409714"/>
            <a:ext cx="5780878" cy="523220"/>
          </a:xfrm>
          <a:prstGeom prst="rect">
            <a:avLst/>
          </a:prstGeom>
          <a:noFill/>
        </p:spPr>
        <p:txBody>
          <a:bodyPr wrap="none" rtlCol="0">
            <a:spAutoFit/>
          </a:bodyPr>
          <a:lstStyle/>
          <a:p>
            <a:r>
              <a:rPr lang="fr-FR" sz="2800" b="1" dirty="0"/>
              <a:t>Des exemples de vidéo très réussies : </a:t>
            </a:r>
          </a:p>
        </p:txBody>
      </p:sp>
      <p:pic>
        <p:nvPicPr>
          <p:cNvPr id="10" name="Image 9">
            <a:extLst>
              <a:ext uri="{FF2B5EF4-FFF2-40B4-BE49-F238E27FC236}">
                <a16:creationId xmlns:a16="http://schemas.microsoft.com/office/drawing/2014/main" id="{ED8BA932-3B29-464B-8092-73FF2E557A26}"/>
              </a:ext>
            </a:extLst>
          </p:cNvPr>
          <p:cNvPicPr>
            <a:picLocks noChangeAspect="1"/>
          </p:cNvPicPr>
          <p:nvPr/>
        </p:nvPicPr>
        <p:blipFill>
          <a:blip r:embed="rId3"/>
          <a:stretch>
            <a:fillRect/>
          </a:stretch>
        </p:blipFill>
        <p:spPr>
          <a:xfrm>
            <a:off x="766638" y="2861665"/>
            <a:ext cx="3011349" cy="1947366"/>
          </a:xfrm>
          <a:prstGeom prst="rect">
            <a:avLst/>
          </a:prstGeom>
        </p:spPr>
      </p:pic>
      <p:sp>
        <p:nvSpPr>
          <p:cNvPr id="11" name="Rectangle 10">
            <a:extLst>
              <a:ext uri="{FF2B5EF4-FFF2-40B4-BE49-F238E27FC236}">
                <a16:creationId xmlns:a16="http://schemas.microsoft.com/office/drawing/2014/main" id="{79DED4DF-493B-4303-ACF9-41C5B05FB81D}"/>
              </a:ext>
            </a:extLst>
          </p:cNvPr>
          <p:cNvSpPr/>
          <p:nvPr/>
        </p:nvSpPr>
        <p:spPr>
          <a:xfrm>
            <a:off x="548216" y="4809031"/>
            <a:ext cx="3448194" cy="523220"/>
          </a:xfrm>
          <a:prstGeom prst="rect">
            <a:avLst/>
          </a:prstGeom>
        </p:spPr>
        <p:txBody>
          <a:bodyPr wrap="square">
            <a:spAutoFit/>
          </a:bodyPr>
          <a:lstStyle/>
          <a:p>
            <a:pPr algn="ctr"/>
            <a:r>
              <a:rPr lang="fr-FR" sz="1400" b="1" dirty="0">
                <a:hlinkClick r:id="rId4"/>
              </a:rPr>
              <a:t>https://www.youtube.com/watch?v=rjtlbxu1XR0</a:t>
            </a:r>
            <a:r>
              <a:rPr lang="fr-FR" sz="1400" b="1" dirty="0"/>
              <a:t> </a:t>
            </a:r>
          </a:p>
        </p:txBody>
      </p:sp>
      <p:pic>
        <p:nvPicPr>
          <p:cNvPr id="12" name="Image 11">
            <a:extLst>
              <a:ext uri="{FF2B5EF4-FFF2-40B4-BE49-F238E27FC236}">
                <a16:creationId xmlns:a16="http://schemas.microsoft.com/office/drawing/2014/main" id="{741B9999-1413-4E4E-907C-105FEC3A29C4}"/>
              </a:ext>
            </a:extLst>
          </p:cNvPr>
          <p:cNvPicPr>
            <a:picLocks noChangeAspect="1"/>
          </p:cNvPicPr>
          <p:nvPr/>
        </p:nvPicPr>
        <p:blipFill>
          <a:blip r:embed="rId5"/>
          <a:stretch>
            <a:fillRect/>
          </a:stretch>
        </p:blipFill>
        <p:spPr>
          <a:xfrm>
            <a:off x="4600446" y="2861665"/>
            <a:ext cx="3556008" cy="1947366"/>
          </a:xfrm>
          <a:prstGeom prst="rect">
            <a:avLst/>
          </a:prstGeom>
          <a:ln>
            <a:solidFill>
              <a:schemeClr val="tx1"/>
            </a:solidFill>
          </a:ln>
        </p:spPr>
      </p:pic>
      <p:sp>
        <p:nvSpPr>
          <p:cNvPr id="13" name="Rectangle 12">
            <a:extLst>
              <a:ext uri="{FF2B5EF4-FFF2-40B4-BE49-F238E27FC236}">
                <a16:creationId xmlns:a16="http://schemas.microsoft.com/office/drawing/2014/main" id="{9B1AA41A-1B17-4CAC-9BF2-7F523AAADEC5}"/>
              </a:ext>
            </a:extLst>
          </p:cNvPr>
          <p:cNvSpPr/>
          <p:nvPr/>
        </p:nvSpPr>
        <p:spPr>
          <a:xfrm>
            <a:off x="4849091" y="4809031"/>
            <a:ext cx="3020291" cy="523220"/>
          </a:xfrm>
          <a:prstGeom prst="rect">
            <a:avLst/>
          </a:prstGeom>
        </p:spPr>
        <p:txBody>
          <a:bodyPr wrap="square">
            <a:spAutoFit/>
          </a:bodyPr>
          <a:lstStyle/>
          <a:p>
            <a:pPr algn="ctr"/>
            <a:r>
              <a:rPr lang="fr-FR" sz="1400" b="1" dirty="0">
                <a:hlinkClick r:id="rId6"/>
              </a:rPr>
              <a:t>https</a:t>
            </a:r>
            <a:r>
              <a:rPr lang="fr-FR" sz="1200" b="1" dirty="0">
                <a:hlinkClick r:id="rId6"/>
              </a:rPr>
              <a:t>://</a:t>
            </a:r>
            <a:r>
              <a:rPr lang="fr-FR" sz="1400" b="1" dirty="0">
                <a:hlinkClick r:id="rId6"/>
              </a:rPr>
              <a:t>www.youtube.com/watch?time_continue=2&amp;v=YMkeGPi7ilU</a:t>
            </a:r>
            <a:r>
              <a:rPr lang="fr-FR" sz="1400" b="1" dirty="0"/>
              <a:t> </a:t>
            </a:r>
          </a:p>
        </p:txBody>
      </p:sp>
      <p:pic>
        <p:nvPicPr>
          <p:cNvPr id="14" name="Image 13">
            <a:extLst>
              <a:ext uri="{FF2B5EF4-FFF2-40B4-BE49-F238E27FC236}">
                <a16:creationId xmlns:a16="http://schemas.microsoft.com/office/drawing/2014/main" id="{B381C056-F8CA-4820-BB67-B3611F9AC798}"/>
              </a:ext>
            </a:extLst>
          </p:cNvPr>
          <p:cNvPicPr>
            <a:picLocks noChangeAspect="1"/>
          </p:cNvPicPr>
          <p:nvPr/>
        </p:nvPicPr>
        <p:blipFill>
          <a:blip r:embed="rId7"/>
          <a:stretch>
            <a:fillRect/>
          </a:stretch>
        </p:blipFill>
        <p:spPr>
          <a:xfrm>
            <a:off x="8408973" y="2861666"/>
            <a:ext cx="3421218" cy="1947366"/>
          </a:xfrm>
          <a:prstGeom prst="rect">
            <a:avLst/>
          </a:prstGeom>
        </p:spPr>
      </p:pic>
      <p:sp>
        <p:nvSpPr>
          <p:cNvPr id="15" name="Rectangle 14">
            <a:extLst>
              <a:ext uri="{FF2B5EF4-FFF2-40B4-BE49-F238E27FC236}">
                <a16:creationId xmlns:a16="http://schemas.microsoft.com/office/drawing/2014/main" id="{48627698-ADC3-46E0-A9B3-89EDD0F704F6}"/>
              </a:ext>
            </a:extLst>
          </p:cNvPr>
          <p:cNvSpPr/>
          <p:nvPr/>
        </p:nvSpPr>
        <p:spPr>
          <a:xfrm>
            <a:off x="8565229" y="4809031"/>
            <a:ext cx="3189519" cy="523220"/>
          </a:xfrm>
          <a:prstGeom prst="rect">
            <a:avLst/>
          </a:prstGeom>
        </p:spPr>
        <p:txBody>
          <a:bodyPr wrap="square">
            <a:spAutoFit/>
          </a:bodyPr>
          <a:lstStyle/>
          <a:p>
            <a:pPr algn="ctr"/>
            <a:r>
              <a:rPr lang="fr-FR" sz="1400" b="1" dirty="0">
                <a:hlinkClick r:id="rId8"/>
              </a:rPr>
              <a:t>https://www.youtube.com/watch?v=fv768laaS8M</a:t>
            </a:r>
            <a:r>
              <a:rPr lang="fr-FR" sz="1400" b="1" dirty="0"/>
              <a:t> </a:t>
            </a:r>
          </a:p>
        </p:txBody>
      </p:sp>
      <p:sp>
        <p:nvSpPr>
          <p:cNvPr id="16" name="ZoneTexte 15">
            <a:extLst>
              <a:ext uri="{FF2B5EF4-FFF2-40B4-BE49-F238E27FC236}">
                <a16:creationId xmlns:a16="http://schemas.microsoft.com/office/drawing/2014/main" id="{FEAEEB5E-C954-467E-A59A-5B43E464AD78}"/>
              </a:ext>
            </a:extLst>
          </p:cNvPr>
          <p:cNvSpPr txBox="1"/>
          <p:nvPr/>
        </p:nvSpPr>
        <p:spPr>
          <a:xfrm>
            <a:off x="1206083" y="2338445"/>
            <a:ext cx="2461068" cy="523220"/>
          </a:xfrm>
          <a:prstGeom prst="rect">
            <a:avLst/>
          </a:prstGeom>
          <a:noFill/>
        </p:spPr>
        <p:txBody>
          <a:bodyPr wrap="square" rtlCol="0">
            <a:spAutoFit/>
          </a:bodyPr>
          <a:lstStyle/>
          <a:p>
            <a:r>
              <a:rPr lang="fr-FR" sz="2800" b="1" dirty="0"/>
              <a:t>Kids from LH</a:t>
            </a:r>
          </a:p>
        </p:txBody>
      </p:sp>
      <p:sp>
        <p:nvSpPr>
          <p:cNvPr id="17" name="ZoneTexte 16">
            <a:extLst>
              <a:ext uri="{FF2B5EF4-FFF2-40B4-BE49-F238E27FC236}">
                <a16:creationId xmlns:a16="http://schemas.microsoft.com/office/drawing/2014/main" id="{E412CE4E-36E9-4B4F-8ECD-60B6A8C2F97C}"/>
              </a:ext>
            </a:extLst>
          </p:cNvPr>
          <p:cNvSpPr txBox="1"/>
          <p:nvPr/>
        </p:nvSpPr>
        <p:spPr>
          <a:xfrm>
            <a:off x="5408314" y="2286752"/>
            <a:ext cx="2461068" cy="523220"/>
          </a:xfrm>
          <a:prstGeom prst="rect">
            <a:avLst/>
          </a:prstGeom>
          <a:noFill/>
        </p:spPr>
        <p:txBody>
          <a:bodyPr wrap="square" rtlCol="0">
            <a:spAutoFit/>
          </a:bodyPr>
          <a:lstStyle/>
          <a:p>
            <a:r>
              <a:rPr lang="fr-FR" sz="2800" b="1" dirty="0"/>
              <a:t>Hello diabète</a:t>
            </a:r>
          </a:p>
        </p:txBody>
      </p:sp>
      <p:sp>
        <p:nvSpPr>
          <p:cNvPr id="18" name="ZoneTexte 17">
            <a:extLst>
              <a:ext uri="{FF2B5EF4-FFF2-40B4-BE49-F238E27FC236}">
                <a16:creationId xmlns:a16="http://schemas.microsoft.com/office/drawing/2014/main" id="{554FA5E9-3BE8-4EA9-B515-E676288CB2E2}"/>
              </a:ext>
            </a:extLst>
          </p:cNvPr>
          <p:cNvSpPr txBox="1"/>
          <p:nvPr/>
        </p:nvSpPr>
        <p:spPr>
          <a:xfrm>
            <a:off x="9509905" y="2338445"/>
            <a:ext cx="1685213" cy="523220"/>
          </a:xfrm>
          <a:prstGeom prst="rect">
            <a:avLst/>
          </a:prstGeom>
          <a:noFill/>
        </p:spPr>
        <p:txBody>
          <a:bodyPr wrap="square" rtlCol="0">
            <a:spAutoFit/>
          </a:bodyPr>
          <a:lstStyle/>
          <a:p>
            <a:r>
              <a:rPr lang="fr-FR" sz="2800" b="1" dirty="0" err="1"/>
              <a:t>Ec’Eau</a:t>
            </a:r>
            <a:endParaRPr lang="fr-FR" sz="2800" b="1" dirty="0"/>
          </a:p>
        </p:txBody>
      </p:sp>
      <p:sp>
        <p:nvSpPr>
          <p:cNvPr id="19" name="Rectangle 18">
            <a:extLst>
              <a:ext uri="{FF2B5EF4-FFF2-40B4-BE49-F238E27FC236}">
                <a16:creationId xmlns:a16="http://schemas.microsoft.com/office/drawing/2014/main" id="{4389F0F1-86FF-4A96-83DB-369B2F222067}"/>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166342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DDD41EB8-B5E1-43D6-9B78-C280C7593AEB}"/>
              </a:ext>
            </a:extLst>
          </p:cNvPr>
          <p:cNvSpPr txBox="1">
            <a:spLocks noChangeArrowheads="1"/>
          </p:cNvSpPr>
          <p:nvPr/>
        </p:nvSpPr>
        <p:spPr bwMode="auto">
          <a:xfrm>
            <a:off x="1856510" y="357872"/>
            <a:ext cx="9898238"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3 – Le </a:t>
            </a:r>
            <a:r>
              <a:rPr lang="en-US" altLang="fr-FR" sz="3600" dirty="0" err="1">
                <a:solidFill>
                  <a:srgbClr val="C00000"/>
                </a:solidFill>
                <a:latin typeface="Century Gothic" panose="020B0502020202020204" pitchFamily="34" charset="0"/>
              </a:rPr>
              <a:t>projet</a:t>
            </a:r>
            <a:r>
              <a:rPr lang="en-US" altLang="fr-FR" sz="3600" dirty="0">
                <a:solidFill>
                  <a:srgbClr val="C00000"/>
                </a:solidFill>
                <a:latin typeface="Century Gothic" panose="020B0502020202020204" pitchFamily="34" charset="0"/>
              </a:rPr>
              <a:t> : les </a:t>
            </a:r>
            <a:r>
              <a:rPr lang="en-US" altLang="fr-FR" sz="3600" dirty="0" err="1">
                <a:solidFill>
                  <a:srgbClr val="C00000"/>
                </a:solidFill>
                <a:latin typeface="Century Gothic" panose="020B0502020202020204" pitchFamily="34" charset="0"/>
              </a:rPr>
              <a:t>clés</a:t>
            </a:r>
            <a:r>
              <a:rPr lang="en-US" altLang="fr-FR" sz="3600" dirty="0">
                <a:solidFill>
                  <a:srgbClr val="C00000"/>
                </a:solidFill>
                <a:latin typeface="Century Gothic" panose="020B0502020202020204" pitchFamily="34" charset="0"/>
              </a:rPr>
              <a:t> pour </a:t>
            </a:r>
            <a:r>
              <a:rPr lang="en-US" altLang="fr-FR" sz="3600" dirty="0" err="1">
                <a:solidFill>
                  <a:srgbClr val="C00000"/>
                </a:solidFill>
                <a:latin typeface="Century Gothic" panose="020B0502020202020204" pitchFamily="34" charset="0"/>
              </a:rPr>
              <a:t>réussir</a:t>
            </a:r>
            <a:r>
              <a:rPr lang="en-US" altLang="fr-FR" sz="3600" dirty="0">
                <a:solidFill>
                  <a:srgbClr val="C00000"/>
                </a:solidFill>
                <a:latin typeface="Century Gothic" panose="020B0502020202020204" pitchFamily="34" charset="0"/>
              </a:rPr>
              <a:t> la video  </a:t>
            </a:r>
          </a:p>
        </p:txBody>
      </p:sp>
      <p:grpSp>
        <p:nvGrpSpPr>
          <p:cNvPr id="5" name="Groupe 4">
            <a:extLst>
              <a:ext uri="{FF2B5EF4-FFF2-40B4-BE49-F238E27FC236}">
                <a16:creationId xmlns:a16="http://schemas.microsoft.com/office/drawing/2014/main" id="{C8FA55C8-BD69-44B7-A947-31B9051D8979}"/>
              </a:ext>
            </a:extLst>
          </p:cNvPr>
          <p:cNvGrpSpPr/>
          <p:nvPr/>
        </p:nvGrpSpPr>
        <p:grpSpPr>
          <a:xfrm>
            <a:off x="681848" y="1675573"/>
            <a:ext cx="1621155" cy="1217294"/>
            <a:chOff x="0" y="0"/>
            <a:chExt cx="2769539" cy="2080260"/>
          </a:xfrm>
        </p:grpSpPr>
        <p:pic>
          <p:nvPicPr>
            <p:cNvPr id="6" name="Image 5">
              <a:extLst>
                <a:ext uri="{FF2B5EF4-FFF2-40B4-BE49-F238E27FC236}">
                  <a16:creationId xmlns:a16="http://schemas.microsoft.com/office/drawing/2014/main" id="{CBF40C3A-316E-415C-9297-F44FEC0A8B3E}"/>
                </a:ext>
              </a:extLst>
            </p:cNvPr>
            <p:cNvPicPr>
              <a:picLocks noChangeAspect="1"/>
            </p:cNvPicPr>
            <p:nvPr/>
          </p:nvPicPr>
          <p:blipFill rotWithShape="1">
            <a:blip r:embed="rId3">
              <a:extLst>
                <a:ext uri="{28A0092B-C50C-407E-A947-70E740481C1C}">
                  <a14:useLocalDpi xmlns:a14="http://schemas.microsoft.com/office/drawing/2010/main" val="0"/>
                </a:ext>
              </a:extLst>
            </a:blip>
            <a:srcRect l="4746" t="71384" r="85164" b="18633"/>
            <a:stretch/>
          </p:blipFill>
          <p:spPr>
            <a:xfrm flipH="1">
              <a:off x="1272209" y="143124"/>
              <a:ext cx="1497330" cy="1481455"/>
            </a:xfrm>
            <a:prstGeom prst="rect">
              <a:avLst/>
            </a:prstGeom>
          </p:spPr>
        </p:pic>
        <p:pic>
          <p:nvPicPr>
            <p:cNvPr id="7" name="Image 6">
              <a:extLst>
                <a:ext uri="{FF2B5EF4-FFF2-40B4-BE49-F238E27FC236}">
                  <a16:creationId xmlns:a16="http://schemas.microsoft.com/office/drawing/2014/main" id="{6A2FA25C-7C49-4F69-B323-4BF3CA2742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008" t="62981" r="65575" b="16257"/>
            <a:stretch/>
          </p:blipFill>
          <p:spPr>
            <a:xfrm>
              <a:off x="0" y="0"/>
              <a:ext cx="1845310" cy="2080260"/>
            </a:xfrm>
            <a:prstGeom prst="rect">
              <a:avLst/>
            </a:prstGeom>
          </p:spPr>
        </p:pic>
      </p:grpSp>
      <p:sp>
        <p:nvSpPr>
          <p:cNvPr id="8" name="Rectangle 7">
            <a:extLst>
              <a:ext uri="{FF2B5EF4-FFF2-40B4-BE49-F238E27FC236}">
                <a16:creationId xmlns:a16="http://schemas.microsoft.com/office/drawing/2014/main" id="{836D3B55-F352-420C-9000-D4A90BD89671}"/>
              </a:ext>
            </a:extLst>
          </p:cNvPr>
          <p:cNvSpPr/>
          <p:nvPr/>
        </p:nvSpPr>
        <p:spPr>
          <a:xfrm>
            <a:off x="2511231" y="1672512"/>
            <a:ext cx="9243517" cy="3740704"/>
          </a:xfrm>
          <a:prstGeom prst="rect">
            <a:avLst/>
          </a:prstGeom>
        </p:spPr>
        <p:txBody>
          <a:bodyPr wrap="square">
            <a:spAutoFit/>
          </a:bodyPr>
          <a:lstStyle/>
          <a:p>
            <a:pPr algn="just">
              <a:lnSpc>
                <a:spcPct val="107000"/>
              </a:lnSpc>
              <a:spcAft>
                <a:spcPts val="0"/>
              </a:spcAft>
            </a:pPr>
            <a:r>
              <a:rPr lang="fr-FR" sz="3200" b="1" dirty="0">
                <a:latin typeface="Arial Narrow" panose="020B0606020202030204" pitchFamily="34" charset="0"/>
                <a:ea typeface="Calibri" panose="020F0502020204030204" pitchFamily="34" charset="0"/>
                <a:cs typeface="Times New Roman" panose="02020603050405020304" pitchFamily="18" charset="0"/>
              </a:rPr>
              <a:t>La durée recommandée pour la vidéo 3 minutes. Voici les thèmes qu’il est conseillé de traiter dans la vidéo : </a:t>
            </a:r>
          </a:p>
          <a:p>
            <a:pPr marL="742950" lvl="1" indent="-285750" algn="just">
              <a:lnSpc>
                <a:spcPct val="107000"/>
              </a:lnSpc>
              <a:spcAft>
                <a:spcPts val="0"/>
              </a:spcAft>
              <a:buFont typeface="Courier New" panose="02070309020205020404" pitchFamily="49" charset="0"/>
              <a:buChar char="o"/>
              <a:tabLst>
                <a:tab pos="914400" algn="l"/>
              </a:tabLst>
            </a:pPr>
            <a:r>
              <a:rPr lang="fr-FR" sz="3200" dirty="0">
                <a:latin typeface="Arial Narrow" panose="020B0606020202030204" pitchFamily="34" charset="0"/>
                <a:ea typeface="Calibri" panose="020F0502020204030204" pitchFamily="34" charset="0"/>
                <a:cs typeface="Courier New" panose="02070309020205020404" pitchFamily="49" charset="0"/>
              </a:rPr>
              <a:t>Présenter l’équipe, </a:t>
            </a:r>
            <a:endParaRPr lang="fr-FR" sz="3200" dirty="0">
              <a:latin typeface="Courier New" panose="02070309020205020404" pitchFamily="49" charset="0"/>
              <a:ea typeface="Calibri" panose="020F0502020204030204" pitchFamily="34" charset="0"/>
              <a:cs typeface="Courier New" panose="02070309020205020404" pitchFamily="49" charset="0"/>
            </a:endParaRPr>
          </a:p>
          <a:p>
            <a:pPr marL="742950" lvl="1" indent="-285750" algn="just">
              <a:lnSpc>
                <a:spcPct val="107000"/>
              </a:lnSpc>
              <a:spcAft>
                <a:spcPts val="0"/>
              </a:spcAft>
              <a:buFont typeface="Courier New" panose="02070309020205020404" pitchFamily="49" charset="0"/>
              <a:buChar char="o"/>
              <a:tabLst>
                <a:tab pos="914400" algn="l"/>
              </a:tabLst>
            </a:pPr>
            <a:r>
              <a:rPr lang="fr-FR" sz="3200" dirty="0">
                <a:latin typeface="Arial Narrow" panose="020B0606020202030204" pitchFamily="34" charset="0"/>
                <a:ea typeface="Calibri" panose="020F0502020204030204" pitchFamily="34" charset="0"/>
                <a:cs typeface="Courier New" panose="02070309020205020404" pitchFamily="49" charset="0"/>
              </a:rPr>
              <a:t>En quoi ce projet répond-il à un problème observé par les membres de l’équipe ?</a:t>
            </a:r>
            <a:endParaRPr lang="fr-FR" sz="3200" dirty="0">
              <a:latin typeface="Courier New" panose="02070309020205020404" pitchFamily="49" charset="0"/>
              <a:ea typeface="Calibri" panose="020F0502020204030204" pitchFamily="34" charset="0"/>
              <a:cs typeface="Courier New" panose="02070309020205020404" pitchFamily="49" charset="0"/>
            </a:endParaRPr>
          </a:p>
          <a:p>
            <a:pPr marL="742950" lvl="1" indent="-285750" algn="just">
              <a:lnSpc>
                <a:spcPct val="107000"/>
              </a:lnSpc>
              <a:buFont typeface="Courier New" panose="02070309020205020404" pitchFamily="49" charset="0"/>
              <a:buChar char="o"/>
              <a:tabLst>
                <a:tab pos="914400" algn="l"/>
              </a:tabLst>
            </a:pPr>
            <a:r>
              <a:rPr lang="fr-FR" sz="3200" dirty="0">
                <a:latin typeface="Arial Narrow" panose="020B0606020202030204" pitchFamily="34" charset="0"/>
                <a:ea typeface="Calibri" panose="020F0502020204030204" pitchFamily="34" charset="0"/>
                <a:cs typeface="Courier New" panose="02070309020205020404" pitchFamily="49" charset="0"/>
              </a:rPr>
              <a:t>A qui est-elle utile ? </a:t>
            </a:r>
            <a:endParaRPr lang="fr-FR" sz="3200" dirty="0">
              <a:latin typeface="Courier New" panose="02070309020205020404" pitchFamily="49" charset="0"/>
              <a:ea typeface="Calibri" panose="020F0502020204030204" pitchFamily="34" charset="0"/>
              <a:cs typeface="Courier New" panose="02070309020205020404" pitchFamily="49" charset="0"/>
            </a:endParaRPr>
          </a:p>
          <a:p>
            <a:pPr marL="742950" lvl="1" indent="-285750" algn="just">
              <a:lnSpc>
                <a:spcPct val="107000"/>
              </a:lnSpc>
              <a:spcAft>
                <a:spcPts val="0"/>
              </a:spcAft>
              <a:buFont typeface="Courier New" panose="02070309020205020404" pitchFamily="49" charset="0"/>
              <a:buChar char="o"/>
              <a:tabLst>
                <a:tab pos="914400" algn="l"/>
              </a:tabLst>
            </a:pPr>
            <a:r>
              <a:rPr lang="fr-FR" sz="3200" dirty="0">
                <a:latin typeface="Arial Narrow" panose="020B0606020202030204" pitchFamily="34" charset="0"/>
                <a:ea typeface="Calibri" panose="020F0502020204030204" pitchFamily="34" charset="0"/>
                <a:cs typeface="Courier New" panose="02070309020205020404" pitchFamily="49" charset="0"/>
              </a:rPr>
              <a:t>Comment fonctionne la solution présentée ? </a:t>
            </a:r>
          </a:p>
        </p:txBody>
      </p:sp>
      <p:pic>
        <p:nvPicPr>
          <p:cNvPr id="9" name="Image 8">
            <a:extLst>
              <a:ext uri="{FF2B5EF4-FFF2-40B4-BE49-F238E27FC236}">
                <a16:creationId xmlns:a16="http://schemas.microsoft.com/office/drawing/2014/main" id="{0710D214-0F18-43B3-A849-825F33F550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231" y="5594504"/>
            <a:ext cx="487021" cy="487021"/>
          </a:xfrm>
          <a:prstGeom prst="rect">
            <a:avLst/>
          </a:prstGeom>
        </p:spPr>
      </p:pic>
      <p:sp>
        <p:nvSpPr>
          <p:cNvPr id="2" name="ZoneTexte 1">
            <a:extLst>
              <a:ext uri="{FF2B5EF4-FFF2-40B4-BE49-F238E27FC236}">
                <a16:creationId xmlns:a16="http://schemas.microsoft.com/office/drawing/2014/main" id="{521BA306-CBA5-483A-B3E9-D3B10BBB871E}"/>
              </a:ext>
            </a:extLst>
          </p:cNvPr>
          <p:cNvSpPr txBox="1"/>
          <p:nvPr/>
        </p:nvSpPr>
        <p:spPr>
          <a:xfrm>
            <a:off x="3104706" y="5712193"/>
            <a:ext cx="5396093" cy="369332"/>
          </a:xfrm>
          <a:prstGeom prst="rect">
            <a:avLst/>
          </a:prstGeom>
          <a:noFill/>
        </p:spPr>
        <p:txBody>
          <a:bodyPr wrap="none" rtlCol="0">
            <a:spAutoFit/>
          </a:bodyPr>
          <a:lstStyle/>
          <a:p>
            <a:r>
              <a:rPr lang="fr-FR" b="1" dirty="0">
                <a:solidFill>
                  <a:srgbClr val="AC0000"/>
                </a:solidFill>
              </a:rPr>
              <a:t>Ressource utile : La réalisation d’une vidéo en 9 étapes</a:t>
            </a:r>
          </a:p>
        </p:txBody>
      </p:sp>
      <p:sp>
        <p:nvSpPr>
          <p:cNvPr id="10" name="Rectangle 9">
            <a:extLst>
              <a:ext uri="{FF2B5EF4-FFF2-40B4-BE49-F238E27FC236}">
                <a16:creationId xmlns:a16="http://schemas.microsoft.com/office/drawing/2014/main" id="{E8C3A9EC-1106-49D9-AF31-B108B60CB577}"/>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107141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A62C3D0-CDAE-47D4-8D01-7F78B242BB43}"/>
              </a:ext>
            </a:extLst>
          </p:cNvPr>
          <p:cNvSpPr txBox="1">
            <a:spLocks noChangeArrowheads="1"/>
          </p:cNvSpPr>
          <p:nvPr/>
        </p:nvSpPr>
        <p:spPr bwMode="auto">
          <a:xfrm>
            <a:off x="2179673" y="472368"/>
            <a:ext cx="9590568"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5 – Prototype </a:t>
            </a:r>
            <a:r>
              <a:rPr lang="en-US" altLang="fr-FR" sz="3600" dirty="0" err="1">
                <a:solidFill>
                  <a:srgbClr val="C00000"/>
                </a:solidFill>
                <a:latin typeface="Century Gothic" panose="020B0502020202020204" pitchFamily="34" charset="0"/>
              </a:rPr>
              <a:t>ou</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maquette</a:t>
            </a:r>
            <a:r>
              <a:rPr lang="en-US" altLang="fr-FR" sz="3600" dirty="0">
                <a:solidFill>
                  <a:srgbClr val="C00000"/>
                </a:solidFill>
                <a:latin typeface="Century Gothic" panose="020B0502020202020204" pitchFamily="34" charset="0"/>
              </a:rPr>
              <a:t> </a:t>
            </a:r>
          </a:p>
        </p:txBody>
      </p:sp>
      <p:sp>
        <p:nvSpPr>
          <p:cNvPr id="5" name="Espace réservé du contenu 1">
            <a:extLst>
              <a:ext uri="{FF2B5EF4-FFF2-40B4-BE49-F238E27FC236}">
                <a16:creationId xmlns:a16="http://schemas.microsoft.com/office/drawing/2014/main" id="{F2133BEC-3D20-41B9-BD7E-91EBF2CCE76C}"/>
              </a:ext>
            </a:extLst>
          </p:cNvPr>
          <p:cNvSpPr>
            <a:spLocks noGrp="1"/>
          </p:cNvSpPr>
          <p:nvPr>
            <p:ph idx="1"/>
          </p:nvPr>
        </p:nvSpPr>
        <p:spPr>
          <a:xfrm>
            <a:off x="1823184" y="1569645"/>
            <a:ext cx="8091054" cy="758732"/>
          </a:xfrm>
        </p:spPr>
        <p:txBody>
          <a:bodyPr>
            <a:normAutofit fontScale="85000" lnSpcReduction="10000"/>
          </a:bodyPr>
          <a:lstStyle/>
          <a:p>
            <a:pPr marL="0" indent="0">
              <a:buNone/>
            </a:pPr>
            <a:r>
              <a:rPr lang="fr-FR" sz="4000" b="1" dirty="0"/>
              <a:t>	  Exemples de maquette ou prototype </a:t>
            </a:r>
          </a:p>
          <a:p>
            <a:pPr>
              <a:buFontTx/>
              <a:buChar char="-"/>
            </a:pPr>
            <a:endParaRPr lang="fr-FR" sz="4000" dirty="0"/>
          </a:p>
        </p:txBody>
      </p:sp>
      <p:sp>
        <p:nvSpPr>
          <p:cNvPr id="6" name="Rectangle 5">
            <a:extLst>
              <a:ext uri="{FF2B5EF4-FFF2-40B4-BE49-F238E27FC236}">
                <a16:creationId xmlns:a16="http://schemas.microsoft.com/office/drawing/2014/main" id="{FD56712E-62E4-4918-B3A4-8A482FF73D44}"/>
              </a:ext>
            </a:extLst>
          </p:cNvPr>
          <p:cNvSpPr/>
          <p:nvPr/>
        </p:nvSpPr>
        <p:spPr>
          <a:xfrm>
            <a:off x="3986731" y="2243259"/>
            <a:ext cx="3643745" cy="802207"/>
          </a:xfrm>
          <a:prstGeom prst="rect">
            <a:avLst/>
          </a:prstGeom>
        </p:spPr>
        <p:txBody>
          <a:bodyPr wrap="square">
            <a:spAutoFit/>
          </a:bodyPr>
          <a:lstStyle/>
          <a:p>
            <a:pPr marL="457200" algn="ctr">
              <a:lnSpc>
                <a:spcPct val="107000"/>
              </a:lnSpc>
              <a:spcAft>
                <a:spcPts val="0"/>
              </a:spcAft>
              <a:tabLst>
                <a:tab pos="1092200" algn="l"/>
              </a:tabLst>
            </a:pPr>
            <a:r>
              <a:rPr lang="fr-FR" sz="2400" b="1" i="1" dirty="0">
                <a:ea typeface="Calibri" panose="020F0502020204030204" pitchFamily="34" charset="0"/>
                <a:cs typeface="Times New Roman" panose="02020603050405020304" pitchFamily="18" charset="0"/>
              </a:rPr>
              <a:t>Maquette virtuelle </a:t>
            </a:r>
          </a:p>
          <a:p>
            <a:pPr marL="457200" algn="ctr">
              <a:lnSpc>
                <a:spcPct val="107000"/>
              </a:lnSpc>
              <a:spcAft>
                <a:spcPts val="0"/>
              </a:spcAft>
              <a:tabLst>
                <a:tab pos="1092200" algn="l"/>
              </a:tabLst>
            </a:pPr>
            <a:r>
              <a:rPr lang="fr-FR" sz="2000" b="1" dirty="0" err="1">
                <a:ea typeface="Calibri" panose="020F0502020204030204" pitchFamily="34" charset="0"/>
                <a:cs typeface="Times New Roman" panose="02020603050405020304" pitchFamily="18" charset="0"/>
              </a:rPr>
              <a:t>Micologia</a:t>
            </a:r>
            <a:r>
              <a:rPr lang="fr-FR" sz="2000" b="1" dirty="0">
                <a:ea typeface="Calibri" panose="020F0502020204030204" pitchFamily="34" charset="0"/>
                <a:cs typeface="Times New Roman" panose="02020603050405020304" pitchFamily="18" charset="0"/>
              </a:rPr>
              <a:t>, 2</a:t>
            </a:r>
            <a:r>
              <a:rPr lang="fr-FR" sz="2000" b="1" baseline="30000" dirty="0">
                <a:ea typeface="Calibri" panose="020F0502020204030204" pitchFamily="34" charset="0"/>
                <a:cs typeface="Times New Roman" panose="02020603050405020304" pitchFamily="18" charset="0"/>
              </a:rPr>
              <a:t>nde</a:t>
            </a:r>
            <a:r>
              <a:rPr lang="fr-FR" sz="2000" b="1"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8988A290-419B-46B0-863E-80F5027DD842}"/>
              </a:ext>
            </a:extLst>
          </p:cNvPr>
          <p:cNvPicPr>
            <a:picLocks noChangeAspect="1"/>
          </p:cNvPicPr>
          <p:nvPr/>
        </p:nvPicPr>
        <p:blipFill>
          <a:blip r:embed="rId3"/>
          <a:stretch>
            <a:fillRect/>
          </a:stretch>
        </p:blipFill>
        <p:spPr>
          <a:xfrm>
            <a:off x="385981" y="3236192"/>
            <a:ext cx="3332857" cy="1934984"/>
          </a:xfrm>
          <a:prstGeom prst="rect">
            <a:avLst/>
          </a:prstGeom>
        </p:spPr>
      </p:pic>
      <p:sp>
        <p:nvSpPr>
          <p:cNvPr id="10" name="Rectangle 9">
            <a:extLst>
              <a:ext uri="{FF2B5EF4-FFF2-40B4-BE49-F238E27FC236}">
                <a16:creationId xmlns:a16="http://schemas.microsoft.com/office/drawing/2014/main" id="{5AA48D3C-AC4F-4648-90B6-93BE89B5B7F4}"/>
              </a:ext>
            </a:extLst>
          </p:cNvPr>
          <p:cNvSpPr/>
          <p:nvPr/>
        </p:nvSpPr>
        <p:spPr>
          <a:xfrm>
            <a:off x="7972150" y="2044374"/>
            <a:ext cx="3679523" cy="1145698"/>
          </a:xfrm>
          <a:prstGeom prst="rect">
            <a:avLst/>
          </a:prstGeom>
        </p:spPr>
        <p:txBody>
          <a:bodyPr wrap="square">
            <a:spAutoFit/>
          </a:bodyPr>
          <a:lstStyle/>
          <a:p>
            <a:pPr marL="457200" algn="ctr">
              <a:spcAft>
                <a:spcPts val="0"/>
              </a:spcAft>
              <a:tabLst>
                <a:tab pos="1092200" algn="l"/>
              </a:tabLst>
            </a:pPr>
            <a:r>
              <a:rPr lang="fr-FR" sz="2400" b="1" i="1" dirty="0">
                <a:ea typeface="Calibri" panose="020F0502020204030204" pitchFamily="34" charset="0"/>
                <a:cs typeface="Times New Roman" panose="02020603050405020304" pitchFamily="18" charset="0"/>
              </a:rPr>
              <a:t>Prototype fonctionnel d’une application</a:t>
            </a:r>
          </a:p>
          <a:p>
            <a:pPr marL="457200" algn="ctr">
              <a:lnSpc>
                <a:spcPct val="107000"/>
              </a:lnSpc>
              <a:spcAft>
                <a:spcPts val="0"/>
              </a:spcAft>
              <a:tabLst>
                <a:tab pos="1092200" algn="l"/>
              </a:tabLst>
            </a:pPr>
            <a:r>
              <a:rPr lang="fr-FR" sz="2000" b="1" dirty="0">
                <a:ea typeface="Calibri" panose="020F0502020204030204" pitchFamily="34" charset="0"/>
                <a:cs typeface="Times New Roman" panose="02020603050405020304" pitchFamily="18" charset="0"/>
              </a:rPr>
              <a:t>Equipe 4Safety, 5</a:t>
            </a:r>
            <a:r>
              <a:rPr lang="fr-FR" sz="2000" b="1" baseline="30000" dirty="0">
                <a:ea typeface="Calibri" panose="020F0502020204030204" pitchFamily="34" charset="0"/>
                <a:cs typeface="Times New Roman" panose="02020603050405020304" pitchFamily="18" charset="0"/>
              </a:rPr>
              <a:t>ème</a:t>
            </a:r>
            <a:r>
              <a:rPr lang="fr-FR" sz="2000" b="1" dirty="0">
                <a:ea typeface="Calibri" panose="020F0502020204030204" pitchFamily="34" charset="0"/>
                <a:cs typeface="Times New Roman" panose="02020603050405020304" pitchFamily="18" charset="0"/>
              </a:rPr>
              <a:t> et 4</a:t>
            </a:r>
            <a:r>
              <a:rPr lang="fr-FR" sz="2000" b="1" baseline="30000" dirty="0">
                <a:ea typeface="Calibri" panose="020F0502020204030204" pitchFamily="34" charset="0"/>
                <a:cs typeface="Times New Roman" panose="02020603050405020304" pitchFamily="18" charset="0"/>
              </a:rPr>
              <a:t>ème</a:t>
            </a:r>
            <a:r>
              <a:rPr lang="fr-FR" sz="2000" b="1"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019B41C-8AE2-437A-A060-7ED0D148F465}"/>
              </a:ext>
            </a:extLst>
          </p:cNvPr>
          <p:cNvSpPr/>
          <p:nvPr/>
        </p:nvSpPr>
        <p:spPr>
          <a:xfrm>
            <a:off x="1312" y="2194191"/>
            <a:ext cx="3643745" cy="802207"/>
          </a:xfrm>
          <a:prstGeom prst="rect">
            <a:avLst/>
          </a:prstGeom>
        </p:spPr>
        <p:txBody>
          <a:bodyPr wrap="square">
            <a:spAutoFit/>
          </a:bodyPr>
          <a:lstStyle/>
          <a:p>
            <a:pPr marL="457200" algn="ctr">
              <a:lnSpc>
                <a:spcPct val="107000"/>
              </a:lnSpc>
              <a:spcAft>
                <a:spcPts val="0"/>
              </a:spcAft>
              <a:tabLst>
                <a:tab pos="1092200" algn="l"/>
              </a:tabLst>
            </a:pPr>
            <a:r>
              <a:rPr lang="fr-FR" sz="2400" b="1" i="1" dirty="0">
                <a:ea typeface="Calibri" panose="020F0502020204030204" pitchFamily="34" charset="0"/>
                <a:cs typeface="Times New Roman" panose="02020603050405020304" pitchFamily="18" charset="0"/>
              </a:rPr>
              <a:t>Maquette physique </a:t>
            </a:r>
          </a:p>
          <a:p>
            <a:pPr marL="457200" algn="ctr">
              <a:lnSpc>
                <a:spcPct val="107000"/>
              </a:lnSpc>
              <a:spcAft>
                <a:spcPts val="0"/>
              </a:spcAft>
              <a:tabLst>
                <a:tab pos="1092200" algn="l"/>
              </a:tabLst>
            </a:pPr>
            <a:r>
              <a:rPr lang="fr-FR" sz="2000" b="1" dirty="0">
                <a:ea typeface="Calibri" panose="020F0502020204030204" pitchFamily="34" charset="0"/>
                <a:cs typeface="Times New Roman" panose="02020603050405020304" pitchFamily="18" charset="0"/>
              </a:rPr>
              <a:t>Equipe </a:t>
            </a:r>
            <a:r>
              <a:rPr lang="fr-FR" sz="2000" b="1" dirty="0" err="1">
                <a:ea typeface="Calibri" panose="020F0502020204030204" pitchFamily="34" charset="0"/>
                <a:cs typeface="Times New Roman" panose="02020603050405020304" pitchFamily="18" charset="0"/>
              </a:rPr>
              <a:t>In’eau</a:t>
            </a:r>
            <a:r>
              <a:rPr lang="fr-FR" sz="2000" b="1" dirty="0">
                <a:ea typeface="Calibri" panose="020F0502020204030204" pitchFamily="34" charset="0"/>
                <a:cs typeface="Times New Roman" panose="02020603050405020304" pitchFamily="18" charset="0"/>
              </a:rPr>
              <a:t> 4</a:t>
            </a:r>
            <a:r>
              <a:rPr lang="fr-FR" sz="2000" b="1" baseline="30000" dirty="0">
                <a:ea typeface="Calibri" panose="020F0502020204030204" pitchFamily="34" charset="0"/>
                <a:cs typeface="Times New Roman" panose="02020603050405020304" pitchFamily="18" charset="0"/>
              </a:rPr>
              <a:t>ème</a:t>
            </a:r>
            <a:r>
              <a:rPr lang="fr-FR" sz="2000" b="1"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p:txBody>
      </p:sp>
      <p:pic>
        <p:nvPicPr>
          <p:cNvPr id="12" name="Image 11">
            <a:extLst>
              <a:ext uri="{FF2B5EF4-FFF2-40B4-BE49-F238E27FC236}">
                <a16:creationId xmlns:a16="http://schemas.microsoft.com/office/drawing/2014/main" id="{F93D742B-AE0B-4993-9B72-2B7745A390FF}"/>
              </a:ext>
            </a:extLst>
          </p:cNvPr>
          <p:cNvPicPr>
            <a:picLocks noChangeAspect="1"/>
          </p:cNvPicPr>
          <p:nvPr/>
        </p:nvPicPr>
        <p:blipFill>
          <a:blip r:embed="rId4"/>
          <a:stretch>
            <a:fillRect/>
          </a:stretch>
        </p:blipFill>
        <p:spPr>
          <a:xfrm>
            <a:off x="4377461" y="3236192"/>
            <a:ext cx="3437077" cy="1934984"/>
          </a:xfrm>
          <a:prstGeom prst="rect">
            <a:avLst/>
          </a:prstGeom>
        </p:spPr>
      </p:pic>
      <p:pic>
        <p:nvPicPr>
          <p:cNvPr id="13" name="Image 12">
            <a:extLst>
              <a:ext uri="{FF2B5EF4-FFF2-40B4-BE49-F238E27FC236}">
                <a16:creationId xmlns:a16="http://schemas.microsoft.com/office/drawing/2014/main" id="{30F6E7A6-BC44-42ED-87B2-B864B2A431C7}"/>
              </a:ext>
            </a:extLst>
          </p:cNvPr>
          <p:cNvPicPr>
            <a:picLocks noChangeAspect="1"/>
          </p:cNvPicPr>
          <p:nvPr/>
        </p:nvPicPr>
        <p:blipFill>
          <a:blip r:embed="rId5"/>
          <a:stretch>
            <a:fillRect/>
          </a:stretch>
        </p:blipFill>
        <p:spPr>
          <a:xfrm>
            <a:off x="8528579" y="3181911"/>
            <a:ext cx="3123094" cy="2043545"/>
          </a:xfrm>
          <a:prstGeom prst="rect">
            <a:avLst/>
          </a:prstGeom>
        </p:spPr>
      </p:pic>
      <p:pic>
        <p:nvPicPr>
          <p:cNvPr id="14" name="Image 13">
            <a:extLst>
              <a:ext uri="{FF2B5EF4-FFF2-40B4-BE49-F238E27FC236}">
                <a16:creationId xmlns:a16="http://schemas.microsoft.com/office/drawing/2014/main" id="{CB11F52F-F05F-40E7-95B3-A4DAE096352A}"/>
              </a:ext>
            </a:extLst>
          </p:cNvPr>
          <p:cNvPicPr>
            <a:picLocks noChangeAspect="1"/>
          </p:cNvPicPr>
          <p:nvPr/>
        </p:nvPicPr>
        <p:blipFill>
          <a:blip r:embed="rId6"/>
          <a:stretch>
            <a:fillRect/>
          </a:stretch>
        </p:blipFill>
        <p:spPr>
          <a:xfrm>
            <a:off x="10234492" y="3181911"/>
            <a:ext cx="1417181" cy="1989265"/>
          </a:xfrm>
          <a:prstGeom prst="rect">
            <a:avLst/>
          </a:prstGeom>
        </p:spPr>
      </p:pic>
      <p:sp>
        <p:nvSpPr>
          <p:cNvPr id="15" name="Rectangle 14">
            <a:extLst>
              <a:ext uri="{FF2B5EF4-FFF2-40B4-BE49-F238E27FC236}">
                <a16:creationId xmlns:a16="http://schemas.microsoft.com/office/drawing/2014/main" id="{50A4F049-E10C-446A-8CD3-CA169C2AD6ED}"/>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102872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FA497837-1BCD-4C35-8D19-DD81511DB85A}"/>
              </a:ext>
            </a:extLst>
          </p:cNvPr>
          <p:cNvSpPr txBox="1">
            <a:spLocks noChangeArrowheads="1"/>
          </p:cNvSpPr>
          <p:nvPr/>
        </p:nvSpPr>
        <p:spPr bwMode="auto">
          <a:xfrm>
            <a:off x="2115877" y="514216"/>
            <a:ext cx="9590568"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6 – Documents </a:t>
            </a:r>
            <a:r>
              <a:rPr lang="en-US" altLang="fr-FR" sz="3600" dirty="0" err="1">
                <a:solidFill>
                  <a:srgbClr val="C00000"/>
                </a:solidFill>
                <a:latin typeface="Century Gothic" panose="020B0502020202020204" pitchFamily="34" charset="0"/>
              </a:rPr>
              <a:t>complémentaires</a:t>
            </a:r>
            <a:endParaRPr lang="en-US" altLang="fr-FR" sz="3600" dirty="0">
              <a:solidFill>
                <a:srgbClr val="C00000"/>
              </a:solidFill>
              <a:latin typeface="Century Gothic" panose="020B0502020202020204" pitchFamily="34" charset="0"/>
            </a:endParaRPr>
          </a:p>
        </p:txBody>
      </p:sp>
      <p:sp>
        <p:nvSpPr>
          <p:cNvPr id="2" name="Rectangle 1">
            <a:extLst>
              <a:ext uri="{FF2B5EF4-FFF2-40B4-BE49-F238E27FC236}">
                <a16:creationId xmlns:a16="http://schemas.microsoft.com/office/drawing/2014/main" id="{0EC16989-2235-451D-B9F6-DCE35BC7A892}"/>
              </a:ext>
            </a:extLst>
          </p:cNvPr>
          <p:cNvSpPr/>
          <p:nvPr/>
        </p:nvSpPr>
        <p:spPr>
          <a:xfrm>
            <a:off x="5124737" y="1820526"/>
            <a:ext cx="6790172" cy="4419030"/>
          </a:xfrm>
          <a:prstGeom prst="rect">
            <a:avLst/>
          </a:prstGeom>
        </p:spPr>
        <p:txBody>
          <a:bodyPr wrap="square">
            <a:spAutoFit/>
          </a:bodyPr>
          <a:lstStyle/>
          <a:p>
            <a:pPr algn="just">
              <a:lnSpc>
                <a:spcPct val="107000"/>
              </a:lnSpc>
              <a:spcAft>
                <a:spcPts val="0"/>
              </a:spcAft>
            </a:pPr>
            <a:r>
              <a:rPr lang="fr-FR" sz="2400" dirty="0">
                <a:latin typeface="Arial Narrow" panose="020B0606020202030204" pitchFamily="34" charset="0"/>
                <a:ea typeface="Calibri" panose="020F0502020204030204" pitchFamily="34" charset="0"/>
                <a:cs typeface="Times New Roman" panose="02020603050405020304" pitchFamily="18" charset="0"/>
              </a:rPr>
              <a:t>Pour renforcer les chances de gagner, </a:t>
            </a:r>
            <a:r>
              <a:rPr lang="fr-FR" sz="2400" b="1" dirty="0">
                <a:latin typeface="Arial Narrow" panose="020B0606020202030204" pitchFamily="34" charset="0"/>
                <a:ea typeface="Calibri" panose="020F0502020204030204" pitchFamily="34" charset="0"/>
                <a:cs typeface="Times New Roman" panose="02020603050405020304" pitchFamily="18" charset="0"/>
              </a:rPr>
              <a:t>les équipes ont intérêt à envoyer des informations complémentaires sur votre projet</a:t>
            </a:r>
            <a:r>
              <a:rPr lang="fr-FR" sz="2400" dirty="0">
                <a:latin typeface="Arial Narrow" panose="020B0606020202030204" pitchFamily="34" charset="0"/>
                <a:ea typeface="Calibri" panose="020F0502020204030204" pitchFamily="34" charset="0"/>
                <a:cs typeface="Times New Roman" panose="02020603050405020304" pitchFamily="18" charset="0"/>
              </a:rPr>
              <a:t> dans la dernière partie du formulaire en ligne. </a:t>
            </a:r>
          </a:p>
          <a:p>
            <a:pPr marL="285750" indent="-285750" algn="just">
              <a:lnSpc>
                <a:spcPct val="107000"/>
              </a:lnSpc>
              <a:buFont typeface="Arial" panose="020B0604020202020204" pitchFamily="34" charset="0"/>
              <a:buChar char="•"/>
            </a:pPr>
            <a:r>
              <a:rPr lang="fr-FR" sz="2400" b="1" dirty="0">
                <a:latin typeface="Arial Narrow" panose="020B0606020202030204" pitchFamily="34" charset="0"/>
                <a:ea typeface="Calibri" panose="020F0502020204030204" pitchFamily="34" charset="0"/>
                <a:cs typeface="Times New Roman" panose="02020603050405020304" pitchFamily="18" charset="0"/>
              </a:rPr>
              <a:t>Présentation</a:t>
            </a:r>
            <a:r>
              <a:rPr lang="fr-FR" sz="2400" dirty="0">
                <a:latin typeface="Arial Narrow" panose="020B0606020202030204" pitchFamily="34" charset="0"/>
                <a:ea typeface="Calibri" panose="020F0502020204030204" pitchFamily="34" charset="0"/>
                <a:cs typeface="Times New Roman" panose="02020603050405020304" pitchFamily="18" charset="0"/>
              </a:rPr>
              <a:t> (réalisée par exemple sous Powerpoint ou Keynote) : à télécharger au format PDF uniquement, taille maximale de 30 Mo à ne pas dépasser</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fr-FR" sz="2400" b="1" dirty="0" err="1">
                <a:latin typeface="Arial Narrow" panose="020B0606020202030204" pitchFamily="34" charset="0"/>
                <a:ea typeface="Calibri" panose="020F0502020204030204" pitchFamily="34" charset="0"/>
                <a:cs typeface="Times New Roman" panose="02020603050405020304" pitchFamily="18" charset="0"/>
              </a:rPr>
              <a:t>Map</a:t>
            </a:r>
            <a:r>
              <a:rPr lang="fr-FR" sz="2400" b="1" dirty="0">
                <a:latin typeface="Arial Narrow" panose="020B0606020202030204" pitchFamily="34" charset="0"/>
                <a:ea typeface="Calibri" panose="020F0502020204030204" pitchFamily="34" charset="0"/>
                <a:cs typeface="Times New Roman" panose="02020603050405020304" pitchFamily="18" charset="0"/>
              </a:rPr>
              <a:t> Minecraft :</a:t>
            </a:r>
            <a:r>
              <a:rPr lang="fr-FR" sz="2400" dirty="0">
                <a:latin typeface="Arial Narrow" panose="020B0606020202030204" pitchFamily="34" charset="0"/>
                <a:ea typeface="Calibri" panose="020F0502020204030204" pitchFamily="34" charset="0"/>
                <a:cs typeface="Times New Roman" panose="02020603050405020304" pitchFamily="18" charset="0"/>
              </a:rPr>
              <a:t> à télécharger au format archive (ZIP ou RAR) si le fichier fait moins de 5 Mo, ou indiquer le lien vers le fichier hébergé en ligne si celui-ci a une taille supérieure</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2F971CB-01EB-4A7B-A38C-F58CE3EFC530}"/>
              </a:ext>
            </a:extLst>
          </p:cNvPr>
          <p:cNvSpPr/>
          <p:nvPr/>
        </p:nvSpPr>
        <p:spPr>
          <a:xfrm>
            <a:off x="181740" y="6500129"/>
            <a:ext cx="3225339" cy="369332"/>
          </a:xfrm>
          <a:prstGeom prst="rect">
            <a:avLst/>
          </a:prstGeom>
        </p:spPr>
        <p:txBody>
          <a:bodyPr wrap="square">
            <a:spAutoFit/>
          </a:bodyPr>
          <a:lstStyle/>
          <a:p>
            <a:r>
              <a:rPr lang="fr-FR" b="1" dirty="0"/>
              <a:t>© Science Factor Global Contact</a:t>
            </a:r>
            <a:endParaRPr lang="fr-FR" dirty="0"/>
          </a:p>
        </p:txBody>
      </p:sp>
      <p:pic>
        <p:nvPicPr>
          <p:cNvPr id="9" name="Image 8" descr="Une image contenant capture d’écran&#10;&#10;Description générée automatiquement">
            <a:extLst>
              <a:ext uri="{FF2B5EF4-FFF2-40B4-BE49-F238E27FC236}">
                <a16:creationId xmlns:a16="http://schemas.microsoft.com/office/drawing/2014/main" id="{3F1E9A8F-02B2-4E7A-80C5-C5680360B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40" y="2468874"/>
            <a:ext cx="4799693" cy="2207423"/>
          </a:xfrm>
          <a:prstGeom prst="rect">
            <a:avLst/>
          </a:prstGeom>
        </p:spPr>
      </p:pic>
    </p:spTree>
    <p:extLst>
      <p:ext uri="{BB962C8B-B14F-4D97-AF65-F5344CB8AC3E}">
        <p14:creationId xmlns:p14="http://schemas.microsoft.com/office/powerpoint/2010/main" val="22144692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10439</TotalTime>
  <Words>819</Words>
  <Application>Microsoft Office PowerPoint</Application>
  <PresentationFormat>Grand écran</PresentationFormat>
  <Paragraphs>101</Paragraphs>
  <Slides>8</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8</vt:i4>
      </vt:variant>
    </vt:vector>
  </HeadingPairs>
  <TitlesOfParts>
    <vt:vector size="17" baseType="lpstr">
      <vt:lpstr>Arial</vt:lpstr>
      <vt:lpstr>Arial Narrow</vt:lpstr>
      <vt:lpstr>Calibri</vt:lpstr>
      <vt:lpstr>Calibri Light</vt:lpstr>
      <vt:lpstr>Century Gothic</vt:lpstr>
      <vt:lpstr>Courier New</vt:lpstr>
      <vt:lpstr>Norwester</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INNOVATION Les femmes dans les métiers liés à  l’innovation, aux sciences et aux technologies</dc:title>
  <dc:creator>Claudine</dc:creator>
  <cp:lastModifiedBy>Maryne Fauvet</cp:lastModifiedBy>
  <cp:revision>691</cp:revision>
  <cp:lastPrinted>2019-09-05T10:26:12Z</cp:lastPrinted>
  <dcterms:created xsi:type="dcterms:W3CDTF">2014-11-14T08:07:25Z</dcterms:created>
  <dcterms:modified xsi:type="dcterms:W3CDTF">2021-07-22T09:54:54Z</dcterms:modified>
</cp:coreProperties>
</file>