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7" r:id="rId2"/>
    <p:sldId id="348" r:id="rId3"/>
    <p:sldId id="350" r:id="rId4"/>
    <p:sldId id="351" r:id="rId5"/>
    <p:sldId id="356" r:id="rId6"/>
    <p:sldId id="358" r:id="rId7"/>
    <p:sldId id="359" r:id="rId8"/>
    <p:sldId id="352" r:id="rId9"/>
    <p:sldId id="353" r:id="rId10"/>
    <p:sldId id="355" r:id="rId11"/>
    <p:sldId id="360" r:id="rId12"/>
    <p:sldId id="361" r:id="rId13"/>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yne Fauvet" initials="MF" lastIdx="3" clrIdx="0">
    <p:extLst>
      <p:ext uri="{19B8F6BF-5375-455C-9EA6-DF929625EA0E}">
        <p15:presenceInfo xmlns:p15="http://schemas.microsoft.com/office/powerpoint/2012/main" userId="c4492b620ad41c0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DB43"/>
    <a:srgbClr val="41EF6A"/>
    <a:srgbClr val="50A5BB"/>
    <a:srgbClr val="CBE4EB"/>
    <a:srgbClr val="C0DEE6"/>
    <a:srgbClr val="0099CC"/>
    <a:srgbClr val="15A7CC"/>
    <a:srgbClr val="33CCCC"/>
    <a:srgbClr val="C0FCF9"/>
    <a:srgbClr val="DBF8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6782" autoAdjust="0"/>
    <p:restoredTop sz="94660"/>
  </p:normalViewPr>
  <p:slideViewPr>
    <p:cSldViewPr snapToGrid="0">
      <p:cViewPr varScale="1">
        <p:scale>
          <a:sx n="60" d="100"/>
          <a:sy n="60" d="100"/>
        </p:scale>
        <p:origin x="76" y="192"/>
      </p:cViewPr>
      <p:guideLst>
        <p:guide orient="horz" pos="2160"/>
        <p:guide pos="3840"/>
      </p:guideLst>
    </p:cSldViewPr>
  </p:slideViewPr>
  <p:notesTextViewPr>
    <p:cViewPr>
      <p:scale>
        <a:sx n="1" d="1"/>
        <a:sy n="1" d="1"/>
      </p:scale>
      <p:origin x="0" y="0"/>
    </p:cViewPr>
  </p:notesTextViewPr>
  <p:notesViewPr>
    <p:cSldViewPr snapToGrid="0">
      <p:cViewPr varScale="1">
        <p:scale>
          <a:sx n="47" d="100"/>
          <a:sy n="47" d="100"/>
        </p:scale>
        <p:origin x="2792"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87A38BAE-9512-4D7D-A0F0-59D1AD00B295}"/>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r>
              <a:rPr lang="fr-FR"/>
              <a:t>Science Factor</a:t>
            </a:r>
          </a:p>
        </p:txBody>
      </p:sp>
      <p:sp>
        <p:nvSpPr>
          <p:cNvPr id="3" name="Espace réservé de la date 2">
            <a:extLst>
              <a:ext uri="{FF2B5EF4-FFF2-40B4-BE49-F238E27FC236}">
                <a16:creationId xmlns:a16="http://schemas.microsoft.com/office/drawing/2014/main" id="{0B81517F-0331-431F-8A7F-8C92C6567634}"/>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7EB2EC07-D2D6-4A53-8716-2FEF22BCFE17}" type="datetimeFigureOut">
              <a:rPr lang="fr-FR" smtClean="0"/>
              <a:t>21/07/2020</a:t>
            </a:fld>
            <a:endParaRPr lang="fr-FR"/>
          </a:p>
        </p:txBody>
      </p:sp>
      <p:sp>
        <p:nvSpPr>
          <p:cNvPr id="4" name="Espace réservé du pied de page 3">
            <a:extLst>
              <a:ext uri="{FF2B5EF4-FFF2-40B4-BE49-F238E27FC236}">
                <a16:creationId xmlns:a16="http://schemas.microsoft.com/office/drawing/2014/main" id="{54684A28-4B56-4B03-830F-DF8DFEF1E664}"/>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r>
              <a:rPr lang="fr-FR"/>
              <a:t>Edition 2019/2020</a:t>
            </a:r>
          </a:p>
        </p:txBody>
      </p:sp>
      <p:sp>
        <p:nvSpPr>
          <p:cNvPr id="5" name="Espace réservé du numéro de diapositive 4">
            <a:extLst>
              <a:ext uri="{FF2B5EF4-FFF2-40B4-BE49-F238E27FC236}">
                <a16:creationId xmlns:a16="http://schemas.microsoft.com/office/drawing/2014/main" id="{B26FFCC1-B8A7-45BF-9FED-042F4005E1BA}"/>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0BF22D7A-F5E6-4ED4-8D0A-98FDC01E3587}" type="slidenum">
              <a:rPr lang="fr-FR" smtClean="0"/>
              <a:t>‹N°›</a:t>
            </a:fld>
            <a:endParaRPr lang="fr-FR"/>
          </a:p>
        </p:txBody>
      </p:sp>
    </p:spTree>
    <p:extLst>
      <p:ext uri="{BB962C8B-B14F-4D97-AF65-F5344CB8AC3E}">
        <p14:creationId xmlns:p14="http://schemas.microsoft.com/office/powerpoint/2010/main" val="1181332937"/>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r>
              <a:rPr lang="fr-FR"/>
              <a:t>Science Factor</a:t>
            </a: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995AF2F-EF21-4EA5-BCF0-AE766C10E963}" type="datetimeFigureOut">
              <a:rPr lang="fr-FR" smtClean="0"/>
              <a:pPr/>
              <a:t>21/07/2020</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r>
              <a:rPr lang="fr-FR"/>
              <a:t>Edition 2019/2020</a:t>
            </a: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7DF4494-79A3-4774-A993-7B95D9931C19}" type="slidenum">
              <a:rPr lang="fr-FR" smtClean="0"/>
              <a:pPr/>
              <a:t>‹N°›</a:t>
            </a:fld>
            <a:endParaRPr lang="fr-FR"/>
          </a:p>
        </p:txBody>
      </p:sp>
    </p:spTree>
    <p:extLst>
      <p:ext uri="{BB962C8B-B14F-4D97-AF65-F5344CB8AC3E}">
        <p14:creationId xmlns:p14="http://schemas.microsoft.com/office/powerpoint/2010/main" val="904999979"/>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qualiblog.fr/outils-et-methodes/la-methode-des-5-pourquoi-pour-eradiquer-vos-probleme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rjtlbxu1XR0"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www.global-contact.net/wordpress/wp-content/uploads/2019/01/Revue-de-presse-Science-Factor-Kids-from-LH.pdf"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faireunerecherche.fse.ulaval.ca/introduction/"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duscol.education.fr/cdi/pratiques-pedagogiques/outils-specifiques/carte-mentale"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www.netpublic.fr/2013/01/guide-cartes-heuristiques/"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en-tête 3"/>
          <p:cNvSpPr>
            <a:spLocks noGrp="1"/>
          </p:cNvSpPr>
          <p:nvPr>
            <p:ph type="hdr" sz="quarter"/>
          </p:nvPr>
        </p:nvSpPr>
        <p:spPr/>
        <p:txBody>
          <a:bodyPr/>
          <a:lstStyle/>
          <a:p>
            <a:r>
              <a:rPr lang="fr-FR"/>
              <a:t>Science Factor</a:t>
            </a:r>
          </a:p>
        </p:txBody>
      </p:sp>
      <p:sp>
        <p:nvSpPr>
          <p:cNvPr id="5" name="Espace réservé du pied de page 4"/>
          <p:cNvSpPr>
            <a:spLocks noGrp="1"/>
          </p:cNvSpPr>
          <p:nvPr>
            <p:ph type="ftr" sz="quarter" idx="4"/>
          </p:nvPr>
        </p:nvSpPr>
        <p:spPr/>
        <p:txBody>
          <a:bodyPr/>
          <a:lstStyle/>
          <a:p>
            <a:r>
              <a:rPr lang="fr-FR"/>
              <a:t>Edition 2019/2020</a:t>
            </a:r>
          </a:p>
        </p:txBody>
      </p:sp>
      <p:sp>
        <p:nvSpPr>
          <p:cNvPr id="6" name="Espace réservé du numéro de diapositive 5"/>
          <p:cNvSpPr>
            <a:spLocks noGrp="1"/>
          </p:cNvSpPr>
          <p:nvPr>
            <p:ph type="sldNum" sz="quarter" idx="5"/>
          </p:nvPr>
        </p:nvSpPr>
        <p:spPr/>
        <p:txBody>
          <a:bodyPr/>
          <a:lstStyle/>
          <a:p>
            <a:fld id="{87DF4494-79A3-4774-A993-7B95D9931C19}" type="slidenum">
              <a:rPr lang="fr-FR" smtClean="0"/>
              <a:pPr/>
              <a:t>1</a:t>
            </a:fld>
            <a:endParaRPr lang="fr-FR"/>
          </a:p>
        </p:txBody>
      </p:sp>
    </p:spTree>
    <p:extLst>
      <p:ext uri="{BB962C8B-B14F-4D97-AF65-F5344CB8AC3E}">
        <p14:creationId xmlns:p14="http://schemas.microsoft.com/office/powerpoint/2010/main" val="4912606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b="1" dirty="0"/>
              <a:t>Exemple pris à partir de l’équipe des Kids from LH.</a:t>
            </a:r>
          </a:p>
          <a:p>
            <a:pPr algn="just"/>
            <a:r>
              <a:rPr lang="fr-FR" dirty="0"/>
              <a:t>Ici chacune des causes identifiées au problème clé que cherche à résoudre les enfants est une des branches à partir desquelles l’équipe réfléchit pour imaginer des solutions.</a:t>
            </a:r>
          </a:p>
          <a:p>
            <a:pPr algn="just"/>
            <a:endParaRPr lang="fr-FR" dirty="0"/>
          </a:p>
          <a:p>
            <a:pPr algn="just"/>
            <a:r>
              <a:rPr lang="fr-FR" dirty="0"/>
              <a:t>La méthode appliquée ici part du résultat du travail fait dans l’atelier précédent pour imaginer des solutions pour chaque grande cause de problème identifié. Pour la développer les élèves peuvent imaginer des réponses aux questions suivantes : </a:t>
            </a:r>
          </a:p>
          <a:p>
            <a:pPr marL="171450" indent="-171450" algn="just">
              <a:buFontTx/>
              <a:buChar char="-"/>
            </a:pPr>
            <a:r>
              <a:rPr lang="fr-FR" dirty="0"/>
              <a:t>« et si ? »</a:t>
            </a:r>
          </a:p>
          <a:p>
            <a:pPr marL="171450" indent="-171450" algn="just">
              <a:buFontTx/>
              <a:buChar char="-"/>
            </a:pPr>
            <a:r>
              <a:rPr lang="fr-FR" dirty="0"/>
              <a:t>« Pourquoi pas ? »</a:t>
            </a:r>
          </a:p>
          <a:p>
            <a:pPr marL="171450" indent="-171450" algn="just">
              <a:buFontTx/>
              <a:buChar char="-"/>
            </a:pPr>
            <a:r>
              <a:rPr lang="fr-FR" dirty="0"/>
              <a:t>«  Que se passe-t-il si ? »</a:t>
            </a:r>
          </a:p>
          <a:p>
            <a:pPr algn="just"/>
            <a:endParaRPr lang="fr-FR" dirty="0"/>
          </a:p>
          <a:p>
            <a:pPr algn="just"/>
            <a:endParaRPr lang="fr-FR" dirty="0"/>
          </a:p>
        </p:txBody>
      </p:sp>
      <p:sp>
        <p:nvSpPr>
          <p:cNvPr id="4" name="Espace réservé de l'en-tête 3"/>
          <p:cNvSpPr>
            <a:spLocks noGrp="1"/>
          </p:cNvSpPr>
          <p:nvPr>
            <p:ph type="hdr" sz="quarter"/>
          </p:nvPr>
        </p:nvSpPr>
        <p:spPr/>
        <p:txBody>
          <a:bodyPr/>
          <a:lstStyle/>
          <a:p>
            <a:r>
              <a:rPr lang="fr-FR"/>
              <a:t>Science Factor</a:t>
            </a:r>
          </a:p>
        </p:txBody>
      </p:sp>
      <p:sp>
        <p:nvSpPr>
          <p:cNvPr id="5" name="Espace réservé du pied de page 4"/>
          <p:cNvSpPr>
            <a:spLocks noGrp="1"/>
          </p:cNvSpPr>
          <p:nvPr>
            <p:ph type="ftr" sz="quarter" idx="4"/>
          </p:nvPr>
        </p:nvSpPr>
        <p:spPr/>
        <p:txBody>
          <a:bodyPr/>
          <a:lstStyle/>
          <a:p>
            <a:r>
              <a:rPr lang="fr-FR"/>
              <a:t>Edition 2019/2020</a:t>
            </a:r>
          </a:p>
        </p:txBody>
      </p:sp>
      <p:sp>
        <p:nvSpPr>
          <p:cNvPr id="6" name="Espace réservé du numéro de diapositive 5"/>
          <p:cNvSpPr>
            <a:spLocks noGrp="1"/>
          </p:cNvSpPr>
          <p:nvPr>
            <p:ph type="sldNum" sz="quarter" idx="5"/>
          </p:nvPr>
        </p:nvSpPr>
        <p:spPr/>
        <p:txBody>
          <a:bodyPr/>
          <a:lstStyle/>
          <a:p>
            <a:fld id="{87DF4494-79A3-4774-A993-7B95D9931C19}" type="slidenum">
              <a:rPr lang="fr-FR" smtClean="0"/>
              <a:pPr/>
              <a:t>10</a:t>
            </a:fld>
            <a:endParaRPr lang="fr-FR"/>
          </a:p>
        </p:txBody>
      </p:sp>
    </p:spTree>
    <p:extLst>
      <p:ext uri="{BB962C8B-B14F-4D97-AF65-F5344CB8AC3E}">
        <p14:creationId xmlns:p14="http://schemas.microsoft.com/office/powerpoint/2010/main" val="41750882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en-tête 3"/>
          <p:cNvSpPr>
            <a:spLocks noGrp="1"/>
          </p:cNvSpPr>
          <p:nvPr>
            <p:ph type="hdr" sz="quarter"/>
          </p:nvPr>
        </p:nvSpPr>
        <p:spPr/>
        <p:txBody>
          <a:bodyPr/>
          <a:lstStyle/>
          <a:p>
            <a:r>
              <a:rPr lang="fr-FR"/>
              <a:t>Science Factor</a:t>
            </a:r>
          </a:p>
        </p:txBody>
      </p:sp>
      <p:sp>
        <p:nvSpPr>
          <p:cNvPr id="5" name="Espace réservé du pied de page 4"/>
          <p:cNvSpPr>
            <a:spLocks noGrp="1"/>
          </p:cNvSpPr>
          <p:nvPr>
            <p:ph type="ftr" sz="quarter" idx="4"/>
          </p:nvPr>
        </p:nvSpPr>
        <p:spPr/>
        <p:txBody>
          <a:bodyPr/>
          <a:lstStyle/>
          <a:p>
            <a:r>
              <a:rPr lang="fr-FR"/>
              <a:t>Edition 2019/2020</a:t>
            </a:r>
          </a:p>
        </p:txBody>
      </p:sp>
      <p:sp>
        <p:nvSpPr>
          <p:cNvPr id="6" name="Espace réservé du numéro de diapositive 5"/>
          <p:cNvSpPr>
            <a:spLocks noGrp="1"/>
          </p:cNvSpPr>
          <p:nvPr>
            <p:ph type="sldNum" sz="quarter" idx="5"/>
          </p:nvPr>
        </p:nvSpPr>
        <p:spPr/>
        <p:txBody>
          <a:bodyPr/>
          <a:lstStyle/>
          <a:p>
            <a:fld id="{87DF4494-79A3-4774-A993-7B95D9931C19}" type="slidenum">
              <a:rPr lang="fr-FR" smtClean="0"/>
              <a:pPr/>
              <a:t>11</a:t>
            </a:fld>
            <a:endParaRPr lang="fr-FR"/>
          </a:p>
        </p:txBody>
      </p:sp>
    </p:spTree>
    <p:extLst>
      <p:ext uri="{BB962C8B-B14F-4D97-AF65-F5344CB8AC3E}">
        <p14:creationId xmlns:p14="http://schemas.microsoft.com/office/powerpoint/2010/main" val="13530171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Chaque solution est présentée par la personne qui en a eu l’idée dans l’équipe, elle présente sa solution en évoquant chacun des points suivants : </a:t>
            </a:r>
            <a:endParaRPr lang="fr-FR" dirty="0"/>
          </a:p>
          <a:p>
            <a:r>
              <a:rPr lang="fr-FR" b="1" dirty="0"/>
              <a:t>Son impact : </a:t>
            </a:r>
            <a:endParaRPr lang="fr-FR" dirty="0"/>
          </a:p>
          <a:p>
            <a:r>
              <a:rPr lang="fr-FR" dirty="0"/>
              <a:t>A qui est-elle utile et pourquoi ?</a:t>
            </a:r>
          </a:p>
          <a:p>
            <a:r>
              <a:rPr lang="fr-FR" dirty="0"/>
              <a:t>Comment contribue-t-elle à résoudre le problème posé ?</a:t>
            </a:r>
          </a:p>
          <a:p>
            <a:r>
              <a:rPr lang="fr-FR" dirty="0"/>
              <a:t>En quoi représente-t-elle une nouvelle amélioration par rapport à ce qui existe ? </a:t>
            </a:r>
          </a:p>
          <a:p>
            <a:r>
              <a:rPr lang="fr-FR" b="1" dirty="0"/>
              <a:t>Faisabilité : </a:t>
            </a:r>
            <a:endParaRPr lang="fr-FR" dirty="0"/>
          </a:p>
          <a:p>
            <a:r>
              <a:rPr lang="fr-FR" dirty="0"/>
              <a:t>Comment fonctionne-t-elle ?</a:t>
            </a:r>
          </a:p>
          <a:p>
            <a:r>
              <a:rPr lang="fr-FR" dirty="0"/>
              <a:t>Pourrez-vous développer un prototype ou une maquette à présenter ?</a:t>
            </a:r>
          </a:p>
          <a:p>
            <a:r>
              <a:rPr lang="fr-FR" dirty="0"/>
              <a:t> </a:t>
            </a:r>
          </a:p>
          <a:p>
            <a:r>
              <a:rPr lang="fr-FR" b="1" dirty="0"/>
              <a:t> </a:t>
            </a:r>
            <a:endParaRPr lang="fr-FR" dirty="0"/>
          </a:p>
          <a:p>
            <a:r>
              <a:rPr lang="fr-FR" b="1" dirty="0"/>
              <a:t>Placement solution sur la matrice, discussion de l’équipe pour le choix définitif de la solution qui sera retenue.</a:t>
            </a:r>
            <a:r>
              <a:rPr lang="fr-FR" dirty="0"/>
              <a:t> </a:t>
            </a:r>
          </a:p>
          <a:p>
            <a:endParaRPr lang="fr-FR" dirty="0"/>
          </a:p>
        </p:txBody>
      </p:sp>
      <p:sp>
        <p:nvSpPr>
          <p:cNvPr id="4" name="Espace réservé de l'en-tête 3"/>
          <p:cNvSpPr>
            <a:spLocks noGrp="1"/>
          </p:cNvSpPr>
          <p:nvPr>
            <p:ph type="hdr" sz="quarter"/>
          </p:nvPr>
        </p:nvSpPr>
        <p:spPr/>
        <p:txBody>
          <a:bodyPr/>
          <a:lstStyle/>
          <a:p>
            <a:r>
              <a:rPr lang="fr-FR"/>
              <a:t>Science Factor</a:t>
            </a:r>
          </a:p>
        </p:txBody>
      </p:sp>
      <p:sp>
        <p:nvSpPr>
          <p:cNvPr id="5" name="Espace réservé du pied de page 4"/>
          <p:cNvSpPr>
            <a:spLocks noGrp="1"/>
          </p:cNvSpPr>
          <p:nvPr>
            <p:ph type="ftr" sz="quarter" idx="4"/>
          </p:nvPr>
        </p:nvSpPr>
        <p:spPr/>
        <p:txBody>
          <a:bodyPr/>
          <a:lstStyle/>
          <a:p>
            <a:r>
              <a:rPr lang="fr-FR"/>
              <a:t>Edition 2019/2020</a:t>
            </a:r>
          </a:p>
        </p:txBody>
      </p:sp>
      <p:sp>
        <p:nvSpPr>
          <p:cNvPr id="6" name="Espace réservé du numéro de diapositive 5"/>
          <p:cNvSpPr>
            <a:spLocks noGrp="1"/>
          </p:cNvSpPr>
          <p:nvPr>
            <p:ph type="sldNum" sz="quarter" idx="5"/>
          </p:nvPr>
        </p:nvSpPr>
        <p:spPr/>
        <p:txBody>
          <a:bodyPr/>
          <a:lstStyle/>
          <a:p>
            <a:fld id="{87DF4494-79A3-4774-A993-7B95D9931C19}" type="slidenum">
              <a:rPr lang="fr-FR" smtClean="0"/>
              <a:pPr/>
              <a:t>12</a:t>
            </a:fld>
            <a:endParaRPr lang="fr-FR"/>
          </a:p>
        </p:txBody>
      </p:sp>
    </p:spTree>
    <p:extLst>
      <p:ext uri="{BB962C8B-B14F-4D97-AF65-F5344CB8AC3E}">
        <p14:creationId xmlns:p14="http://schemas.microsoft.com/office/powerpoint/2010/main" val="3978962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Pour trouver une solution trois étapes sont identifiées : </a:t>
            </a:r>
          </a:p>
          <a:p>
            <a:pPr marL="171450" indent="-171450">
              <a:buFontTx/>
              <a:buChar char="-"/>
            </a:pPr>
            <a:r>
              <a:rPr lang="fr-FR" dirty="0"/>
              <a:t>Définir et comprendre les causes du problème en équipe, partager la compréhension des enjeux</a:t>
            </a:r>
          </a:p>
          <a:p>
            <a:pPr marL="171450" indent="-171450">
              <a:buFontTx/>
              <a:buChar char="-"/>
            </a:pPr>
            <a:r>
              <a:rPr lang="fr-FR" dirty="0"/>
              <a:t>Imaginer des pistes de solution diversifiées, explorer, ouvrir le sujet par exemple en partant des types de solutions pouvant être apportées aux causes identifiées pour le problème que l’équipe a choisi de résoudre,</a:t>
            </a:r>
          </a:p>
          <a:p>
            <a:pPr marL="171450" indent="-171450">
              <a:buFontTx/>
              <a:buChar char="-"/>
            </a:pPr>
            <a:r>
              <a:rPr lang="fr-FR" dirty="0"/>
              <a:t>Choisir, définir une solution parmi celles qui sont repérées</a:t>
            </a:r>
          </a:p>
        </p:txBody>
      </p:sp>
      <p:sp>
        <p:nvSpPr>
          <p:cNvPr id="4" name="Espace réservé de l'en-tête 3"/>
          <p:cNvSpPr>
            <a:spLocks noGrp="1"/>
          </p:cNvSpPr>
          <p:nvPr>
            <p:ph type="hdr" sz="quarter"/>
          </p:nvPr>
        </p:nvSpPr>
        <p:spPr/>
        <p:txBody>
          <a:bodyPr/>
          <a:lstStyle/>
          <a:p>
            <a:r>
              <a:rPr lang="fr-FR"/>
              <a:t>Science Factor</a:t>
            </a:r>
          </a:p>
        </p:txBody>
      </p:sp>
      <p:sp>
        <p:nvSpPr>
          <p:cNvPr id="5" name="Espace réservé du pied de page 4"/>
          <p:cNvSpPr>
            <a:spLocks noGrp="1"/>
          </p:cNvSpPr>
          <p:nvPr>
            <p:ph type="ftr" sz="quarter" idx="4"/>
          </p:nvPr>
        </p:nvSpPr>
        <p:spPr/>
        <p:txBody>
          <a:bodyPr/>
          <a:lstStyle/>
          <a:p>
            <a:r>
              <a:rPr lang="fr-FR"/>
              <a:t>Edition 2019/2020</a:t>
            </a:r>
          </a:p>
        </p:txBody>
      </p:sp>
      <p:sp>
        <p:nvSpPr>
          <p:cNvPr id="6" name="Espace réservé du numéro de diapositive 5"/>
          <p:cNvSpPr>
            <a:spLocks noGrp="1"/>
          </p:cNvSpPr>
          <p:nvPr>
            <p:ph type="sldNum" sz="quarter" idx="5"/>
          </p:nvPr>
        </p:nvSpPr>
        <p:spPr/>
        <p:txBody>
          <a:bodyPr/>
          <a:lstStyle/>
          <a:p>
            <a:fld id="{87DF4494-79A3-4774-A993-7B95D9931C19}" type="slidenum">
              <a:rPr lang="fr-FR" smtClean="0"/>
              <a:pPr/>
              <a:t>2</a:t>
            </a:fld>
            <a:endParaRPr lang="fr-FR"/>
          </a:p>
        </p:txBody>
      </p:sp>
    </p:spTree>
    <p:extLst>
      <p:ext uri="{BB962C8B-B14F-4D97-AF65-F5344CB8AC3E}">
        <p14:creationId xmlns:p14="http://schemas.microsoft.com/office/powerpoint/2010/main" val="3461637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Première étape : comprendre les causes. </a:t>
            </a:r>
          </a:p>
          <a:p>
            <a:r>
              <a:rPr lang="fr-FR" dirty="0"/>
              <a:t>Outil proposé  : La méthode des 5 pourquoi </a:t>
            </a:r>
          </a:p>
          <a:p>
            <a:r>
              <a:rPr lang="fr-FR" dirty="0"/>
              <a:t>« La méthode des 5 Pourquoi, est un outil utilisé dans la résolution de problème. Elle permet d’identifier les causes fondamentales d’un dysfonctionnement ou d’une situation problématique afin de pouvoir proposer des solutions efficaces et définitives. »</a:t>
            </a:r>
          </a:p>
          <a:p>
            <a:endParaRPr lang="fr-FR" b="1" dirty="0"/>
          </a:p>
          <a:p>
            <a:r>
              <a:rPr lang="fr-FR" b="1" dirty="0"/>
              <a:t>Source complémentaire d’information : </a:t>
            </a:r>
          </a:p>
          <a:p>
            <a:r>
              <a:rPr lang="fr-FR" b="1" i="1" dirty="0"/>
              <a:t>Auteure : </a:t>
            </a:r>
            <a:r>
              <a:rPr lang="fr-FR" dirty="0"/>
              <a:t>S </a:t>
            </a:r>
            <a:r>
              <a:rPr lang="fr-FR" dirty="0" err="1"/>
              <a:t>Bentalab</a:t>
            </a:r>
            <a:r>
              <a:rPr lang="fr-FR" dirty="0"/>
              <a:t>, 2013. </a:t>
            </a:r>
          </a:p>
          <a:p>
            <a:r>
              <a:rPr lang="fr-FR" dirty="0">
                <a:hlinkClick r:id="rId3"/>
              </a:rPr>
              <a:t>https://www.qualiblog.fr/outils-et-methodes/la-methode-des-5-pourquoi-pour-eradiquer-vos-problemes/</a:t>
            </a:r>
            <a:r>
              <a:rPr lang="fr-FR" dirty="0"/>
              <a:t> </a:t>
            </a:r>
          </a:p>
          <a:p>
            <a:endParaRPr lang="fr-FR" dirty="0"/>
          </a:p>
        </p:txBody>
      </p:sp>
      <p:sp>
        <p:nvSpPr>
          <p:cNvPr id="4" name="Espace réservé de l'en-tête 3"/>
          <p:cNvSpPr>
            <a:spLocks noGrp="1"/>
          </p:cNvSpPr>
          <p:nvPr>
            <p:ph type="hdr" sz="quarter"/>
          </p:nvPr>
        </p:nvSpPr>
        <p:spPr/>
        <p:txBody>
          <a:bodyPr/>
          <a:lstStyle/>
          <a:p>
            <a:r>
              <a:rPr lang="fr-FR"/>
              <a:t>Science Factor</a:t>
            </a:r>
          </a:p>
        </p:txBody>
      </p:sp>
      <p:sp>
        <p:nvSpPr>
          <p:cNvPr id="5" name="Espace réservé du pied de page 4"/>
          <p:cNvSpPr>
            <a:spLocks noGrp="1"/>
          </p:cNvSpPr>
          <p:nvPr>
            <p:ph type="ftr" sz="quarter" idx="4"/>
          </p:nvPr>
        </p:nvSpPr>
        <p:spPr/>
        <p:txBody>
          <a:bodyPr/>
          <a:lstStyle/>
          <a:p>
            <a:r>
              <a:rPr lang="fr-FR"/>
              <a:t>Edition 2019/2020</a:t>
            </a:r>
          </a:p>
        </p:txBody>
      </p:sp>
      <p:sp>
        <p:nvSpPr>
          <p:cNvPr id="6" name="Espace réservé du numéro de diapositive 5"/>
          <p:cNvSpPr>
            <a:spLocks noGrp="1"/>
          </p:cNvSpPr>
          <p:nvPr>
            <p:ph type="sldNum" sz="quarter" idx="5"/>
          </p:nvPr>
        </p:nvSpPr>
        <p:spPr/>
        <p:txBody>
          <a:bodyPr/>
          <a:lstStyle/>
          <a:p>
            <a:fld id="{87DF4494-79A3-4774-A993-7B95D9931C19}" type="slidenum">
              <a:rPr lang="fr-FR" smtClean="0"/>
              <a:pPr/>
              <a:t>3</a:t>
            </a:fld>
            <a:endParaRPr lang="fr-FR"/>
          </a:p>
        </p:txBody>
      </p:sp>
    </p:spTree>
    <p:extLst>
      <p:ext uri="{BB962C8B-B14F-4D97-AF65-F5344CB8AC3E}">
        <p14:creationId xmlns:p14="http://schemas.microsoft.com/office/powerpoint/2010/main" val="3651126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Exemple des Kids from LH – équipe lauréate 2015 de Science Factor, catégorie Collège. </a:t>
            </a:r>
            <a:r>
              <a:rPr lang="fr-FR" dirty="0"/>
              <a:t>L’équipe a présenté un projet de cantine intelligente afin de réduire les problèmes de surcharge pondérale des adolescents. Le projet est une application utilisée dans les cantines scolaires, qui guide les élèves dans leur choix et les aide à avoir une alimentation saine. Une expérimentation de la solution développées avec l’aide d’EPITA a été testée en internat au Havre auprès des élèves. Les résultats observés ont été positifs.</a:t>
            </a:r>
          </a:p>
          <a:p>
            <a:endParaRPr lang="fr-FR" dirty="0"/>
          </a:p>
          <a:p>
            <a:r>
              <a:rPr lang="fr-FR" b="1" dirty="0"/>
              <a:t>Pour en savoir plus sur les Kids from LH : </a:t>
            </a:r>
          </a:p>
          <a:p>
            <a:r>
              <a:rPr lang="fr-FR" dirty="0"/>
              <a:t>- Le projet présenté : </a:t>
            </a:r>
            <a:r>
              <a:rPr lang="fr-FR" dirty="0">
                <a:hlinkClick r:id="rId3"/>
              </a:rPr>
              <a:t>https://www.youtube.com/watch?v=rjtlbxu1XR0</a:t>
            </a:r>
            <a:r>
              <a:rPr lang="fr-FR" dirty="0"/>
              <a:t> </a:t>
            </a:r>
          </a:p>
          <a:p>
            <a:r>
              <a:rPr lang="fr-FR" dirty="0"/>
              <a:t>- Revue de presse : </a:t>
            </a:r>
            <a:r>
              <a:rPr lang="fr-FR" dirty="0">
                <a:hlinkClick r:id="rId4"/>
              </a:rPr>
              <a:t>http://www.global-contact.net/wordpress/wp-content/uploads/2019/01/Revue-de-presse-Science-Factor-Kids-from-LH.pdf</a:t>
            </a:r>
            <a:r>
              <a:rPr lang="fr-FR" dirty="0"/>
              <a:t> </a:t>
            </a:r>
          </a:p>
        </p:txBody>
      </p:sp>
      <p:sp>
        <p:nvSpPr>
          <p:cNvPr id="4" name="Espace réservé de l'en-tête 3"/>
          <p:cNvSpPr>
            <a:spLocks noGrp="1"/>
          </p:cNvSpPr>
          <p:nvPr>
            <p:ph type="hdr" sz="quarter"/>
          </p:nvPr>
        </p:nvSpPr>
        <p:spPr/>
        <p:txBody>
          <a:bodyPr/>
          <a:lstStyle/>
          <a:p>
            <a:r>
              <a:rPr lang="fr-FR"/>
              <a:t>Science Factor</a:t>
            </a:r>
          </a:p>
        </p:txBody>
      </p:sp>
      <p:sp>
        <p:nvSpPr>
          <p:cNvPr id="5" name="Espace réservé du pied de page 4"/>
          <p:cNvSpPr>
            <a:spLocks noGrp="1"/>
          </p:cNvSpPr>
          <p:nvPr>
            <p:ph type="ftr" sz="quarter" idx="4"/>
          </p:nvPr>
        </p:nvSpPr>
        <p:spPr/>
        <p:txBody>
          <a:bodyPr/>
          <a:lstStyle/>
          <a:p>
            <a:r>
              <a:rPr lang="fr-FR"/>
              <a:t>Edition 2019/2020</a:t>
            </a:r>
          </a:p>
        </p:txBody>
      </p:sp>
      <p:sp>
        <p:nvSpPr>
          <p:cNvPr id="6" name="Espace réservé du numéro de diapositive 5"/>
          <p:cNvSpPr>
            <a:spLocks noGrp="1"/>
          </p:cNvSpPr>
          <p:nvPr>
            <p:ph type="sldNum" sz="quarter" idx="5"/>
          </p:nvPr>
        </p:nvSpPr>
        <p:spPr/>
        <p:txBody>
          <a:bodyPr/>
          <a:lstStyle/>
          <a:p>
            <a:fld id="{87DF4494-79A3-4774-A993-7B95D9931C19}" type="slidenum">
              <a:rPr lang="fr-FR" smtClean="0"/>
              <a:pPr/>
              <a:t>4</a:t>
            </a:fld>
            <a:endParaRPr lang="fr-FR"/>
          </a:p>
        </p:txBody>
      </p:sp>
    </p:spTree>
    <p:extLst>
      <p:ext uri="{BB962C8B-B14F-4D97-AF65-F5344CB8AC3E}">
        <p14:creationId xmlns:p14="http://schemas.microsoft.com/office/powerpoint/2010/main" val="216873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Présentation du support pouvant être remise aux élèves.</a:t>
            </a:r>
          </a:p>
        </p:txBody>
      </p:sp>
      <p:sp>
        <p:nvSpPr>
          <p:cNvPr id="4" name="Espace réservé de l'en-tête 3"/>
          <p:cNvSpPr>
            <a:spLocks noGrp="1"/>
          </p:cNvSpPr>
          <p:nvPr>
            <p:ph type="hdr" sz="quarter"/>
          </p:nvPr>
        </p:nvSpPr>
        <p:spPr/>
        <p:txBody>
          <a:bodyPr/>
          <a:lstStyle/>
          <a:p>
            <a:r>
              <a:rPr lang="fr-FR"/>
              <a:t>Science Factor</a:t>
            </a:r>
          </a:p>
        </p:txBody>
      </p:sp>
      <p:sp>
        <p:nvSpPr>
          <p:cNvPr id="5" name="Espace réservé du pied de page 4"/>
          <p:cNvSpPr>
            <a:spLocks noGrp="1"/>
          </p:cNvSpPr>
          <p:nvPr>
            <p:ph type="ftr" sz="quarter" idx="4"/>
          </p:nvPr>
        </p:nvSpPr>
        <p:spPr/>
        <p:txBody>
          <a:bodyPr/>
          <a:lstStyle/>
          <a:p>
            <a:r>
              <a:rPr lang="fr-FR"/>
              <a:t>Edition 2019/2020</a:t>
            </a:r>
          </a:p>
        </p:txBody>
      </p:sp>
      <p:sp>
        <p:nvSpPr>
          <p:cNvPr id="6" name="Espace réservé du numéro de diapositive 5"/>
          <p:cNvSpPr>
            <a:spLocks noGrp="1"/>
          </p:cNvSpPr>
          <p:nvPr>
            <p:ph type="sldNum" sz="quarter" idx="5"/>
          </p:nvPr>
        </p:nvSpPr>
        <p:spPr/>
        <p:txBody>
          <a:bodyPr/>
          <a:lstStyle/>
          <a:p>
            <a:fld id="{87DF4494-79A3-4774-A993-7B95D9931C19}" type="slidenum">
              <a:rPr lang="fr-FR" smtClean="0"/>
              <a:pPr/>
              <a:t>5</a:t>
            </a:fld>
            <a:endParaRPr lang="fr-FR"/>
          </a:p>
        </p:txBody>
      </p:sp>
    </p:spTree>
    <p:extLst>
      <p:ext uri="{BB962C8B-B14F-4D97-AF65-F5344CB8AC3E}">
        <p14:creationId xmlns:p14="http://schemas.microsoft.com/office/powerpoint/2010/main" val="1957889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travail fait pour identifier les causes peut servir de base à une recherche de solutions. Cette recherche sera utile lors de l’atelier suivant.</a:t>
            </a:r>
          </a:p>
          <a:p>
            <a:endParaRPr lang="fr-FR" dirty="0"/>
          </a:p>
          <a:p>
            <a:r>
              <a:rPr lang="fr-FR" dirty="0"/>
              <a:t>Les sources d’information sont diversifiées.</a:t>
            </a:r>
          </a:p>
        </p:txBody>
      </p:sp>
      <p:sp>
        <p:nvSpPr>
          <p:cNvPr id="4" name="Espace réservé de l'en-tête 3"/>
          <p:cNvSpPr>
            <a:spLocks noGrp="1"/>
          </p:cNvSpPr>
          <p:nvPr>
            <p:ph type="hdr" sz="quarter"/>
          </p:nvPr>
        </p:nvSpPr>
        <p:spPr/>
        <p:txBody>
          <a:bodyPr/>
          <a:lstStyle/>
          <a:p>
            <a:r>
              <a:rPr lang="fr-FR"/>
              <a:t>Science Factor</a:t>
            </a:r>
          </a:p>
        </p:txBody>
      </p:sp>
      <p:sp>
        <p:nvSpPr>
          <p:cNvPr id="5" name="Espace réservé du pied de page 4"/>
          <p:cNvSpPr>
            <a:spLocks noGrp="1"/>
          </p:cNvSpPr>
          <p:nvPr>
            <p:ph type="ftr" sz="quarter" idx="4"/>
          </p:nvPr>
        </p:nvSpPr>
        <p:spPr/>
        <p:txBody>
          <a:bodyPr/>
          <a:lstStyle/>
          <a:p>
            <a:r>
              <a:rPr lang="fr-FR"/>
              <a:t>Edition 2019/2020</a:t>
            </a:r>
          </a:p>
        </p:txBody>
      </p:sp>
      <p:sp>
        <p:nvSpPr>
          <p:cNvPr id="6" name="Espace réservé du numéro de diapositive 5"/>
          <p:cNvSpPr>
            <a:spLocks noGrp="1"/>
          </p:cNvSpPr>
          <p:nvPr>
            <p:ph type="sldNum" sz="quarter" idx="5"/>
          </p:nvPr>
        </p:nvSpPr>
        <p:spPr/>
        <p:txBody>
          <a:bodyPr/>
          <a:lstStyle/>
          <a:p>
            <a:fld id="{87DF4494-79A3-4774-A993-7B95D9931C19}" type="slidenum">
              <a:rPr lang="fr-FR" smtClean="0"/>
              <a:pPr/>
              <a:t>6</a:t>
            </a:fld>
            <a:endParaRPr lang="fr-FR"/>
          </a:p>
        </p:txBody>
      </p:sp>
    </p:spTree>
    <p:extLst>
      <p:ext uri="{BB962C8B-B14F-4D97-AF65-F5344CB8AC3E}">
        <p14:creationId xmlns:p14="http://schemas.microsoft.com/office/powerpoint/2010/main" val="3988838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Conseils clés pour aider les élèves à obtenir des résultats pertinents en cas de recherche sur Internet.</a:t>
            </a:r>
          </a:p>
          <a:p>
            <a:endParaRPr lang="fr-FR" dirty="0"/>
          </a:p>
          <a:p>
            <a:r>
              <a:rPr lang="fr-FR" b="1" dirty="0"/>
              <a:t>Pour un descriptif plus détaillé : </a:t>
            </a:r>
          </a:p>
          <a:p>
            <a:r>
              <a:rPr lang="fr-FR" b="1" dirty="0"/>
              <a:t>Faire une recherche ça s’apprend, Martine </a:t>
            </a:r>
            <a:r>
              <a:rPr lang="fr-FR" b="1" dirty="0" err="1"/>
              <a:t>Mottet</a:t>
            </a:r>
            <a:r>
              <a:rPr lang="fr-FR" b="1" dirty="0"/>
              <a:t>. </a:t>
            </a:r>
          </a:p>
          <a:p>
            <a:r>
              <a:rPr lang="fr-FR" b="1" dirty="0">
                <a:hlinkClick r:id="rId3"/>
              </a:rPr>
              <a:t>http://www.faireunerecherche.fse.ulaval.ca/introduction/</a:t>
            </a:r>
            <a:r>
              <a:rPr lang="fr-FR" b="1" dirty="0"/>
              <a:t> </a:t>
            </a:r>
          </a:p>
          <a:p>
            <a:endParaRPr lang="fr-FR" b="1" dirty="0"/>
          </a:p>
          <a:p>
            <a:endParaRPr lang="fr-FR" b="1" dirty="0"/>
          </a:p>
        </p:txBody>
      </p:sp>
      <p:sp>
        <p:nvSpPr>
          <p:cNvPr id="4" name="Espace réservé de l'en-tête 3"/>
          <p:cNvSpPr>
            <a:spLocks noGrp="1"/>
          </p:cNvSpPr>
          <p:nvPr>
            <p:ph type="hdr" sz="quarter"/>
          </p:nvPr>
        </p:nvSpPr>
        <p:spPr/>
        <p:txBody>
          <a:bodyPr/>
          <a:lstStyle/>
          <a:p>
            <a:r>
              <a:rPr lang="fr-FR"/>
              <a:t>Science Factor</a:t>
            </a:r>
          </a:p>
        </p:txBody>
      </p:sp>
      <p:sp>
        <p:nvSpPr>
          <p:cNvPr id="5" name="Espace réservé du pied de page 4"/>
          <p:cNvSpPr>
            <a:spLocks noGrp="1"/>
          </p:cNvSpPr>
          <p:nvPr>
            <p:ph type="ftr" sz="quarter" idx="4"/>
          </p:nvPr>
        </p:nvSpPr>
        <p:spPr/>
        <p:txBody>
          <a:bodyPr/>
          <a:lstStyle/>
          <a:p>
            <a:r>
              <a:rPr lang="fr-FR"/>
              <a:t>Edition 2019/2020</a:t>
            </a:r>
          </a:p>
        </p:txBody>
      </p:sp>
      <p:sp>
        <p:nvSpPr>
          <p:cNvPr id="6" name="Espace réservé du numéro de diapositive 5"/>
          <p:cNvSpPr>
            <a:spLocks noGrp="1"/>
          </p:cNvSpPr>
          <p:nvPr>
            <p:ph type="sldNum" sz="quarter" idx="5"/>
          </p:nvPr>
        </p:nvSpPr>
        <p:spPr/>
        <p:txBody>
          <a:bodyPr/>
          <a:lstStyle/>
          <a:p>
            <a:fld id="{87DF4494-79A3-4774-A993-7B95D9931C19}" type="slidenum">
              <a:rPr lang="fr-FR" smtClean="0"/>
              <a:pPr/>
              <a:t>7</a:t>
            </a:fld>
            <a:endParaRPr lang="fr-FR"/>
          </a:p>
        </p:txBody>
      </p:sp>
    </p:spTree>
    <p:extLst>
      <p:ext uri="{BB962C8B-B14F-4D97-AF65-F5344CB8AC3E}">
        <p14:creationId xmlns:p14="http://schemas.microsoft.com/office/powerpoint/2010/main" val="24915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Expliquer ce qu’est une carte des idées, également appelée Carte heuristique, ou carte mentale.</a:t>
            </a:r>
          </a:p>
          <a:p>
            <a:r>
              <a:rPr lang="fr-FR" dirty="0"/>
              <a:t>« Démarche qui permet de visualiser l’information afin de : </a:t>
            </a:r>
          </a:p>
          <a:p>
            <a:r>
              <a:rPr lang="fr-FR" dirty="0"/>
              <a:t> - Comprendre </a:t>
            </a:r>
          </a:p>
          <a:p>
            <a:r>
              <a:rPr lang="fr-FR" dirty="0"/>
              <a:t>-   Relier spatialement des éléments : faits, idées… </a:t>
            </a:r>
          </a:p>
          <a:p>
            <a:pPr marL="171450" indent="-171450">
              <a:buFontTx/>
              <a:buChar char="-"/>
            </a:pPr>
            <a:r>
              <a:rPr lang="fr-FR" dirty="0"/>
              <a:t>Générer, organiser, structurer ses idées </a:t>
            </a:r>
          </a:p>
          <a:p>
            <a:pPr marL="171450" indent="-171450">
              <a:buFontTx/>
              <a:buChar char="-"/>
            </a:pPr>
            <a:r>
              <a:rPr lang="fr-FR" dirty="0"/>
              <a:t>Proposer des explications, prendre des décisions  </a:t>
            </a:r>
          </a:p>
          <a:p>
            <a:pPr marL="171450" indent="-171450">
              <a:buFontTx/>
              <a:buChar char="-"/>
            </a:pPr>
            <a:r>
              <a:rPr lang="fr-FR" dirty="0"/>
              <a:t>Communiquer des informations … »</a:t>
            </a:r>
          </a:p>
          <a:p>
            <a:endParaRPr lang="fr-FR" dirty="0"/>
          </a:p>
          <a:p>
            <a:r>
              <a:rPr lang="fr-FR" dirty="0"/>
              <a:t>Présenter les </a:t>
            </a:r>
            <a:r>
              <a:rPr lang="fr-FR" dirty="0" err="1"/>
              <a:t>régles</a:t>
            </a:r>
            <a:r>
              <a:rPr lang="fr-FR" dirty="0"/>
              <a:t> à respecter pour créer une carte des idées .</a:t>
            </a:r>
          </a:p>
          <a:p>
            <a:endParaRPr lang="fr-FR" dirty="0"/>
          </a:p>
          <a:p>
            <a:endParaRPr lang="fr-FR" dirty="0"/>
          </a:p>
          <a:p>
            <a:r>
              <a:rPr lang="fr-FR" dirty="0"/>
              <a:t>Source complémentaire : </a:t>
            </a:r>
          </a:p>
          <a:p>
            <a:r>
              <a:rPr lang="fr-FR" dirty="0">
                <a:hlinkClick r:id="rId3"/>
              </a:rPr>
              <a:t>https://eduscol.education.fr/cdi/pratiques-pedagogiques/outils-specifiques/carte-mentale</a:t>
            </a:r>
            <a:r>
              <a:rPr lang="fr-FR" dirty="0"/>
              <a:t> </a:t>
            </a:r>
          </a:p>
          <a:p>
            <a:r>
              <a:rPr lang="fr-FR" dirty="0">
                <a:hlinkClick r:id="rId4"/>
              </a:rPr>
              <a:t>http://www.netpublic.fr/2013/01/guide-cartes-heuristiques/</a:t>
            </a:r>
            <a:r>
              <a:rPr lang="fr-FR" dirty="0"/>
              <a:t> </a:t>
            </a:r>
          </a:p>
          <a:p>
            <a:endParaRPr lang="fr-FR" dirty="0"/>
          </a:p>
        </p:txBody>
      </p:sp>
      <p:sp>
        <p:nvSpPr>
          <p:cNvPr id="4" name="Espace réservé de l'en-tête 3"/>
          <p:cNvSpPr>
            <a:spLocks noGrp="1"/>
          </p:cNvSpPr>
          <p:nvPr>
            <p:ph type="hdr" sz="quarter"/>
          </p:nvPr>
        </p:nvSpPr>
        <p:spPr/>
        <p:txBody>
          <a:bodyPr/>
          <a:lstStyle/>
          <a:p>
            <a:r>
              <a:rPr lang="fr-FR"/>
              <a:t>Science Factor</a:t>
            </a:r>
          </a:p>
        </p:txBody>
      </p:sp>
      <p:sp>
        <p:nvSpPr>
          <p:cNvPr id="5" name="Espace réservé du pied de page 4"/>
          <p:cNvSpPr>
            <a:spLocks noGrp="1"/>
          </p:cNvSpPr>
          <p:nvPr>
            <p:ph type="ftr" sz="quarter" idx="4"/>
          </p:nvPr>
        </p:nvSpPr>
        <p:spPr/>
        <p:txBody>
          <a:bodyPr/>
          <a:lstStyle/>
          <a:p>
            <a:r>
              <a:rPr lang="fr-FR"/>
              <a:t>Edition 2019/2020</a:t>
            </a:r>
          </a:p>
        </p:txBody>
      </p:sp>
      <p:sp>
        <p:nvSpPr>
          <p:cNvPr id="6" name="Espace réservé du numéro de diapositive 5"/>
          <p:cNvSpPr>
            <a:spLocks noGrp="1"/>
          </p:cNvSpPr>
          <p:nvPr>
            <p:ph type="sldNum" sz="quarter" idx="5"/>
          </p:nvPr>
        </p:nvSpPr>
        <p:spPr/>
        <p:txBody>
          <a:bodyPr/>
          <a:lstStyle/>
          <a:p>
            <a:fld id="{87DF4494-79A3-4774-A993-7B95D9931C19}" type="slidenum">
              <a:rPr lang="fr-FR" smtClean="0"/>
              <a:pPr/>
              <a:t>8</a:t>
            </a:fld>
            <a:endParaRPr lang="fr-FR"/>
          </a:p>
        </p:txBody>
      </p:sp>
    </p:spTree>
    <p:extLst>
      <p:ext uri="{BB962C8B-B14F-4D97-AF65-F5344CB8AC3E}">
        <p14:creationId xmlns:p14="http://schemas.microsoft.com/office/powerpoint/2010/main" val="1313737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Présentation complémentaires des techniques de création d’une carte des idées.  </a:t>
            </a:r>
          </a:p>
        </p:txBody>
      </p:sp>
      <p:sp>
        <p:nvSpPr>
          <p:cNvPr id="4" name="Espace réservé de l'en-tête 3"/>
          <p:cNvSpPr>
            <a:spLocks noGrp="1"/>
          </p:cNvSpPr>
          <p:nvPr>
            <p:ph type="hdr" sz="quarter"/>
          </p:nvPr>
        </p:nvSpPr>
        <p:spPr/>
        <p:txBody>
          <a:bodyPr/>
          <a:lstStyle/>
          <a:p>
            <a:r>
              <a:rPr lang="fr-FR"/>
              <a:t>Science Factor</a:t>
            </a:r>
          </a:p>
        </p:txBody>
      </p:sp>
      <p:sp>
        <p:nvSpPr>
          <p:cNvPr id="5" name="Espace réservé du pied de page 4"/>
          <p:cNvSpPr>
            <a:spLocks noGrp="1"/>
          </p:cNvSpPr>
          <p:nvPr>
            <p:ph type="ftr" sz="quarter" idx="4"/>
          </p:nvPr>
        </p:nvSpPr>
        <p:spPr/>
        <p:txBody>
          <a:bodyPr/>
          <a:lstStyle/>
          <a:p>
            <a:r>
              <a:rPr lang="fr-FR"/>
              <a:t>Edition 2019/2020</a:t>
            </a:r>
          </a:p>
        </p:txBody>
      </p:sp>
      <p:sp>
        <p:nvSpPr>
          <p:cNvPr id="6" name="Espace réservé du numéro de diapositive 5"/>
          <p:cNvSpPr>
            <a:spLocks noGrp="1"/>
          </p:cNvSpPr>
          <p:nvPr>
            <p:ph type="sldNum" sz="quarter" idx="5"/>
          </p:nvPr>
        </p:nvSpPr>
        <p:spPr/>
        <p:txBody>
          <a:bodyPr/>
          <a:lstStyle/>
          <a:p>
            <a:fld id="{87DF4494-79A3-4774-A993-7B95D9931C19}" type="slidenum">
              <a:rPr lang="fr-FR" smtClean="0"/>
              <a:pPr/>
              <a:t>9</a:t>
            </a:fld>
            <a:endParaRPr lang="fr-FR"/>
          </a:p>
        </p:txBody>
      </p:sp>
    </p:spTree>
    <p:extLst>
      <p:ext uri="{BB962C8B-B14F-4D97-AF65-F5344CB8AC3E}">
        <p14:creationId xmlns:p14="http://schemas.microsoft.com/office/powerpoint/2010/main" val="500919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4C5DDC22-893F-40CB-B682-BAB0A744DD96}" type="datetimeFigureOut">
              <a:rPr lang="fr-FR" smtClean="0"/>
              <a:pPr/>
              <a:t>21/07/2020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E57A42F-515C-40CE-AEFD-838DBC7615A6}" type="slidenum">
              <a:rPr lang="fr-FR" smtClean="0"/>
              <a:pPr/>
              <a:t>‹N°›</a:t>
            </a:fld>
            <a:endParaRPr lang="fr-FR"/>
          </a:p>
        </p:txBody>
      </p:sp>
    </p:spTree>
    <p:extLst>
      <p:ext uri="{BB962C8B-B14F-4D97-AF65-F5344CB8AC3E}">
        <p14:creationId xmlns:p14="http://schemas.microsoft.com/office/powerpoint/2010/main" val="3956822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C5DDC22-893F-40CB-B682-BAB0A744DD96}" type="datetimeFigureOut">
              <a:rPr lang="fr-FR" smtClean="0"/>
              <a:pPr/>
              <a:t>21/07/2020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E57A42F-515C-40CE-AEFD-838DBC7615A6}" type="slidenum">
              <a:rPr lang="fr-FR" smtClean="0"/>
              <a:pPr/>
              <a:t>‹N°›</a:t>
            </a:fld>
            <a:endParaRPr lang="fr-FR"/>
          </a:p>
        </p:txBody>
      </p:sp>
    </p:spTree>
    <p:extLst>
      <p:ext uri="{BB962C8B-B14F-4D97-AF65-F5344CB8AC3E}">
        <p14:creationId xmlns:p14="http://schemas.microsoft.com/office/powerpoint/2010/main" val="2718576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a:prstGeom prst="rect">
            <a:avLst/>
          </a:prstGeo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C5DDC22-893F-40CB-B682-BAB0A744DD96}" type="datetimeFigureOut">
              <a:rPr lang="fr-FR" smtClean="0"/>
              <a:pPr/>
              <a:t>21/07/2020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E57A42F-515C-40CE-AEFD-838DBC7615A6}" type="slidenum">
              <a:rPr lang="fr-FR" smtClean="0"/>
              <a:pPr/>
              <a:t>‹N°›</a:t>
            </a:fld>
            <a:endParaRPr lang="fr-FR"/>
          </a:p>
        </p:txBody>
      </p:sp>
    </p:spTree>
    <p:extLst>
      <p:ext uri="{BB962C8B-B14F-4D97-AF65-F5344CB8AC3E}">
        <p14:creationId xmlns:p14="http://schemas.microsoft.com/office/powerpoint/2010/main" val="884290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1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1" y="1825625"/>
            <a:ext cx="10515600" cy="435133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661613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C5DDC22-893F-40CB-B682-BAB0A744DD96}" type="datetimeFigureOut">
              <a:rPr lang="fr-FR" smtClean="0"/>
              <a:pPr/>
              <a:t>21/07/2020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E57A42F-515C-40CE-AEFD-838DBC7615A6}" type="slidenum">
              <a:rPr lang="fr-FR" smtClean="0"/>
              <a:pPr/>
              <a:t>‹N°›</a:t>
            </a:fld>
            <a:endParaRPr lang="fr-FR"/>
          </a:p>
        </p:txBody>
      </p:sp>
    </p:spTree>
    <p:extLst>
      <p:ext uri="{BB962C8B-B14F-4D97-AF65-F5344CB8AC3E}">
        <p14:creationId xmlns:p14="http://schemas.microsoft.com/office/powerpoint/2010/main" val="3822883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a:prstGeom prst="rect">
            <a:avLst/>
          </a:prstGeo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4C5DDC22-893F-40CB-B682-BAB0A744DD96}" type="datetimeFigureOut">
              <a:rPr lang="fr-FR" smtClean="0"/>
              <a:pPr/>
              <a:t>21/07/2020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E57A42F-515C-40CE-AEFD-838DBC7615A6}" type="slidenum">
              <a:rPr lang="fr-FR" smtClean="0"/>
              <a:pPr/>
              <a:t>‹N°›</a:t>
            </a:fld>
            <a:endParaRPr lang="fr-FR"/>
          </a:p>
        </p:txBody>
      </p:sp>
    </p:spTree>
    <p:extLst>
      <p:ext uri="{BB962C8B-B14F-4D97-AF65-F5344CB8AC3E}">
        <p14:creationId xmlns:p14="http://schemas.microsoft.com/office/powerpoint/2010/main" val="2313089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4C5DDC22-893F-40CB-B682-BAB0A744DD96}" type="datetimeFigureOut">
              <a:rPr lang="fr-FR" smtClean="0"/>
              <a:pPr/>
              <a:t>21/07/2020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E57A42F-515C-40CE-AEFD-838DBC7615A6}" type="slidenum">
              <a:rPr lang="fr-FR" smtClean="0"/>
              <a:pPr/>
              <a:t>‹N°›</a:t>
            </a:fld>
            <a:endParaRPr lang="fr-FR"/>
          </a:p>
        </p:txBody>
      </p:sp>
    </p:spTree>
    <p:extLst>
      <p:ext uri="{BB962C8B-B14F-4D97-AF65-F5344CB8AC3E}">
        <p14:creationId xmlns:p14="http://schemas.microsoft.com/office/powerpoint/2010/main" val="1658886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a:prstGeom prst="rect">
            <a:avLst/>
          </a:prstGeo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4C5DDC22-893F-40CB-B682-BAB0A744DD96}" type="datetimeFigureOut">
              <a:rPr lang="fr-FR" smtClean="0"/>
              <a:pPr/>
              <a:t>21/07/2020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E57A42F-515C-40CE-AEFD-838DBC7615A6}" type="slidenum">
              <a:rPr lang="fr-FR" smtClean="0"/>
              <a:pPr/>
              <a:t>‹N°›</a:t>
            </a:fld>
            <a:endParaRPr lang="fr-FR"/>
          </a:p>
        </p:txBody>
      </p:sp>
    </p:spTree>
    <p:extLst>
      <p:ext uri="{BB962C8B-B14F-4D97-AF65-F5344CB8AC3E}">
        <p14:creationId xmlns:p14="http://schemas.microsoft.com/office/powerpoint/2010/main" val="1065637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e la date 2"/>
          <p:cNvSpPr>
            <a:spLocks noGrp="1"/>
          </p:cNvSpPr>
          <p:nvPr>
            <p:ph type="dt" sz="half" idx="10"/>
          </p:nvPr>
        </p:nvSpPr>
        <p:spPr/>
        <p:txBody>
          <a:bodyPr/>
          <a:lstStyle/>
          <a:p>
            <a:fld id="{4C5DDC22-893F-40CB-B682-BAB0A744DD96}" type="datetimeFigureOut">
              <a:rPr lang="fr-FR" smtClean="0"/>
              <a:pPr/>
              <a:t>21/07/2020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E57A42F-515C-40CE-AEFD-838DBC7615A6}" type="slidenum">
              <a:rPr lang="fr-FR" smtClean="0"/>
              <a:pPr/>
              <a:t>‹N°›</a:t>
            </a:fld>
            <a:endParaRPr lang="fr-FR"/>
          </a:p>
        </p:txBody>
      </p:sp>
    </p:spTree>
    <p:extLst>
      <p:ext uri="{BB962C8B-B14F-4D97-AF65-F5344CB8AC3E}">
        <p14:creationId xmlns:p14="http://schemas.microsoft.com/office/powerpoint/2010/main" val="1187447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C5DDC22-893F-40CB-B682-BAB0A744DD96}" type="datetimeFigureOut">
              <a:rPr lang="fr-FR" smtClean="0"/>
              <a:pPr/>
              <a:t>21/07/2020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E57A42F-515C-40CE-AEFD-838DBC7615A6}" type="slidenum">
              <a:rPr lang="fr-FR" smtClean="0"/>
              <a:pPr/>
              <a:t>‹N°›</a:t>
            </a:fld>
            <a:endParaRPr lang="fr-FR"/>
          </a:p>
        </p:txBody>
      </p:sp>
    </p:spTree>
    <p:extLst>
      <p:ext uri="{BB962C8B-B14F-4D97-AF65-F5344CB8AC3E}">
        <p14:creationId xmlns:p14="http://schemas.microsoft.com/office/powerpoint/2010/main" val="3555090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a:prstGeom prst="rect">
            <a:avLst/>
          </a:prstGeo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4C5DDC22-893F-40CB-B682-BAB0A744DD96}" type="datetimeFigureOut">
              <a:rPr lang="fr-FR" smtClean="0"/>
              <a:pPr/>
              <a:t>21/07/2020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E57A42F-515C-40CE-AEFD-838DBC7615A6}" type="slidenum">
              <a:rPr lang="fr-FR" smtClean="0"/>
              <a:pPr/>
              <a:t>‹N°›</a:t>
            </a:fld>
            <a:endParaRPr lang="fr-FR"/>
          </a:p>
        </p:txBody>
      </p:sp>
    </p:spTree>
    <p:extLst>
      <p:ext uri="{BB962C8B-B14F-4D97-AF65-F5344CB8AC3E}">
        <p14:creationId xmlns:p14="http://schemas.microsoft.com/office/powerpoint/2010/main" val="3253417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a:prstGeom prst="rect">
            <a:avLst/>
          </a:prstGeo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4C5DDC22-893F-40CB-B682-BAB0A744DD96}" type="datetimeFigureOut">
              <a:rPr lang="fr-FR" smtClean="0"/>
              <a:pPr/>
              <a:t>21/07/2020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E57A42F-515C-40CE-AEFD-838DBC7615A6}" type="slidenum">
              <a:rPr lang="fr-FR" smtClean="0"/>
              <a:pPr/>
              <a:t>‹N°›</a:t>
            </a:fld>
            <a:endParaRPr lang="fr-FR"/>
          </a:p>
        </p:txBody>
      </p:sp>
    </p:spTree>
    <p:extLst>
      <p:ext uri="{BB962C8B-B14F-4D97-AF65-F5344CB8AC3E}">
        <p14:creationId xmlns:p14="http://schemas.microsoft.com/office/powerpoint/2010/main" val="2169185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5DDC22-893F-40CB-B682-BAB0A744DD96}" type="datetimeFigureOut">
              <a:rPr lang="fr-FR" smtClean="0"/>
              <a:pPr/>
              <a:t>21/07/2020</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57A42F-515C-40CE-AEFD-838DBC7615A6}" type="slidenum">
              <a:rPr lang="fr-FR" smtClean="0"/>
              <a:pPr/>
              <a:t>‹N°›</a:t>
            </a:fld>
            <a:endParaRPr lang="fr-FR"/>
          </a:p>
        </p:txBody>
      </p:sp>
      <p:pic>
        <p:nvPicPr>
          <p:cNvPr id="8" name="Image 7">
            <a:extLst>
              <a:ext uri="{FF2B5EF4-FFF2-40B4-BE49-F238E27FC236}">
                <a16:creationId xmlns:a16="http://schemas.microsoft.com/office/drawing/2014/main" id="{78488F02-DB7A-4314-8231-2187122D8260}"/>
              </a:ext>
            </a:extLst>
          </p:cNvPr>
          <p:cNvPicPr>
            <a:picLocks noChangeAspect="1"/>
          </p:cNvPicPr>
          <p:nvPr userDrawn="1"/>
        </p:nvPicPr>
        <p:blipFill>
          <a:blip r:embed="rId14" cstate="print"/>
          <a:stretch>
            <a:fillRect/>
          </a:stretch>
        </p:blipFill>
        <p:spPr>
          <a:xfrm>
            <a:off x="696798" y="237131"/>
            <a:ext cx="889287" cy="887811"/>
          </a:xfrm>
          <a:prstGeom prst="rect">
            <a:avLst/>
          </a:prstGeom>
        </p:spPr>
      </p:pic>
      <p:cxnSp>
        <p:nvCxnSpPr>
          <p:cNvPr id="9" name="Connecteur droit 8">
            <a:extLst>
              <a:ext uri="{FF2B5EF4-FFF2-40B4-BE49-F238E27FC236}">
                <a16:creationId xmlns:a16="http://schemas.microsoft.com/office/drawing/2014/main" id="{DD9333B4-1826-4880-B8B3-A1654633E05A}"/>
              </a:ext>
            </a:extLst>
          </p:cNvPr>
          <p:cNvCxnSpPr>
            <a:cxnSpLocks/>
          </p:cNvCxnSpPr>
          <p:nvPr userDrawn="1"/>
        </p:nvCxnSpPr>
        <p:spPr>
          <a:xfrm flipV="1">
            <a:off x="444000" y="1199249"/>
            <a:ext cx="11304000" cy="0"/>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3187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D5D98D0-D3DF-4F22-9827-FA339A660939}"/>
              </a:ext>
            </a:extLst>
          </p:cNvPr>
          <p:cNvSpPr/>
          <p:nvPr/>
        </p:nvSpPr>
        <p:spPr>
          <a:xfrm>
            <a:off x="982921" y="2556576"/>
            <a:ext cx="10959697" cy="3057415"/>
          </a:xfrm>
          <a:prstGeom prst="rect">
            <a:avLst/>
          </a:prstGeom>
          <a:solidFill>
            <a:srgbClr val="C00000"/>
          </a:soli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3" name="Image 2">
            <a:extLst>
              <a:ext uri="{FF2B5EF4-FFF2-40B4-BE49-F238E27FC236}">
                <a16:creationId xmlns:a16="http://schemas.microsoft.com/office/drawing/2014/main" id="{32176217-24A3-49E4-8D48-FF17B18449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29610" y="1690255"/>
            <a:ext cx="3110095" cy="4399280"/>
          </a:xfrm>
          <a:prstGeom prst="rect">
            <a:avLst/>
          </a:prstGeom>
        </p:spPr>
      </p:pic>
      <p:sp>
        <p:nvSpPr>
          <p:cNvPr id="8" name="ZoneTexte 7">
            <a:extLst>
              <a:ext uri="{FF2B5EF4-FFF2-40B4-BE49-F238E27FC236}">
                <a16:creationId xmlns:a16="http://schemas.microsoft.com/office/drawing/2014/main" id="{FB8A42E9-1DA0-445E-997F-C2ECD6DE6F50}"/>
              </a:ext>
            </a:extLst>
          </p:cNvPr>
          <p:cNvSpPr txBox="1"/>
          <p:nvPr/>
        </p:nvSpPr>
        <p:spPr>
          <a:xfrm>
            <a:off x="1300954" y="2800331"/>
            <a:ext cx="8389285" cy="2800767"/>
          </a:xfrm>
          <a:prstGeom prst="rect">
            <a:avLst/>
          </a:prstGeom>
          <a:noFill/>
        </p:spPr>
        <p:txBody>
          <a:bodyPr wrap="square" rtlCol="0">
            <a:spAutoFit/>
          </a:bodyPr>
          <a:lstStyle/>
          <a:p>
            <a:r>
              <a:rPr lang="fr-FR" sz="4400" b="1" dirty="0">
                <a:solidFill>
                  <a:schemeClr val="bg1"/>
                </a:solidFill>
                <a:latin typeface="Norwester" panose="00000506000000000000" pitchFamily="50" charset="0"/>
              </a:rPr>
              <a:t>SCIENCE FACTOR 2020 -2021</a:t>
            </a:r>
          </a:p>
          <a:p>
            <a:r>
              <a:rPr lang="fr-FR" sz="4400" b="1" dirty="0">
                <a:solidFill>
                  <a:schemeClr val="bg1"/>
                </a:solidFill>
                <a:latin typeface="Norwester" panose="00000506000000000000" pitchFamily="50" charset="0"/>
              </a:rPr>
              <a:t>Atelier 2 – Comprendre pourquoi et trouver une solution</a:t>
            </a:r>
          </a:p>
        </p:txBody>
      </p:sp>
      <p:sp>
        <p:nvSpPr>
          <p:cNvPr id="5" name="Rectangle 4">
            <a:extLst>
              <a:ext uri="{FF2B5EF4-FFF2-40B4-BE49-F238E27FC236}">
                <a16:creationId xmlns:a16="http://schemas.microsoft.com/office/drawing/2014/main" id="{A7C9D1AA-AF00-4CA9-AD2F-D2DE95582CEB}"/>
              </a:ext>
            </a:extLst>
          </p:cNvPr>
          <p:cNvSpPr/>
          <p:nvPr/>
        </p:nvSpPr>
        <p:spPr>
          <a:xfrm>
            <a:off x="181740" y="6467474"/>
            <a:ext cx="3563542" cy="369332"/>
          </a:xfrm>
          <a:prstGeom prst="rect">
            <a:avLst/>
          </a:prstGeom>
        </p:spPr>
        <p:txBody>
          <a:bodyPr wrap="square">
            <a:spAutoFit/>
          </a:bodyPr>
          <a:lstStyle/>
          <a:p>
            <a:r>
              <a:rPr lang="fr-FR" b="1" dirty="0"/>
              <a:t>© Science Factor Global Contact</a:t>
            </a:r>
            <a:endParaRPr lang="fr-FR" dirty="0"/>
          </a:p>
        </p:txBody>
      </p:sp>
    </p:spTree>
    <p:extLst>
      <p:ext uri="{BB962C8B-B14F-4D97-AF65-F5344CB8AC3E}">
        <p14:creationId xmlns:p14="http://schemas.microsoft.com/office/powerpoint/2010/main" val="40176125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a:extLst>
              <a:ext uri="{FF2B5EF4-FFF2-40B4-BE49-F238E27FC236}">
                <a16:creationId xmlns:a16="http://schemas.microsoft.com/office/drawing/2014/main" id="{FF8A21B6-9652-4AE4-8120-66799084E57A}"/>
              </a:ext>
            </a:extLst>
          </p:cNvPr>
          <p:cNvSpPr txBox="1">
            <a:spLocks noChangeArrowheads="1"/>
          </p:cNvSpPr>
          <p:nvPr/>
        </p:nvSpPr>
        <p:spPr bwMode="auto">
          <a:xfrm>
            <a:off x="956271" y="307410"/>
            <a:ext cx="10787185" cy="646331"/>
          </a:xfrm>
          <a:prstGeom prst="rect">
            <a:avLst/>
          </a:prstGeom>
          <a:noFill/>
          <a:ln>
            <a:noFill/>
          </a:ln>
          <a:effectLst/>
          <a:extLst>
            <a:ext uri="{909E8E84-426E-40DD-AFC4-6F175D3DCCD1}">
              <a14:hiddenFill xmlns:a14="http://schemas.microsoft.com/office/drawing/2010/main">
                <a:solidFill>
                  <a:srgbClr val="72AED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Arial" panose="020B0604020202020204" pitchFamily="34" charset="0"/>
                <a:cs typeface="Arial" panose="020B0604020202020204" pitchFamily="34" charset="0"/>
              </a:defRPr>
            </a:lvl1pPr>
            <a:lvl2pPr marL="742950" indent="-285750">
              <a:defRPr sz="2000" b="1">
                <a:solidFill>
                  <a:schemeClr val="tx1"/>
                </a:solidFill>
                <a:latin typeface="Arial" panose="020B0604020202020204" pitchFamily="34" charset="0"/>
                <a:cs typeface="Arial" panose="020B0604020202020204" pitchFamily="34" charset="0"/>
              </a:defRPr>
            </a:lvl2pPr>
            <a:lvl3pPr marL="1143000" indent="-228600">
              <a:defRPr sz="2000" b="1">
                <a:solidFill>
                  <a:schemeClr val="tx1"/>
                </a:solidFill>
                <a:latin typeface="Arial" panose="020B0604020202020204" pitchFamily="34" charset="0"/>
                <a:cs typeface="Arial" panose="020B0604020202020204" pitchFamily="34" charset="0"/>
              </a:defRPr>
            </a:lvl3pPr>
            <a:lvl4pPr marL="1600200" indent="-228600">
              <a:defRPr sz="2000" b="1">
                <a:solidFill>
                  <a:schemeClr val="tx1"/>
                </a:solidFill>
                <a:latin typeface="Arial" panose="020B0604020202020204" pitchFamily="34" charset="0"/>
                <a:cs typeface="Arial" panose="020B0604020202020204" pitchFamily="34" charset="0"/>
              </a:defRPr>
            </a:lvl4pPr>
            <a:lvl5pPr marL="2057400" indent="-22860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algn="r" eaLnBrk="1" hangingPunct="1"/>
            <a:r>
              <a:rPr lang="en-US" altLang="fr-FR" sz="3600" dirty="0">
                <a:solidFill>
                  <a:srgbClr val="C00000"/>
                </a:solidFill>
                <a:latin typeface="Century Gothic" panose="020B0502020202020204" pitchFamily="34" charset="0"/>
              </a:rPr>
              <a:t>Carte des </a:t>
            </a:r>
            <a:r>
              <a:rPr lang="en-US" altLang="fr-FR" sz="3600" dirty="0" err="1">
                <a:solidFill>
                  <a:srgbClr val="C00000"/>
                </a:solidFill>
                <a:latin typeface="Century Gothic" panose="020B0502020202020204" pitchFamily="34" charset="0"/>
              </a:rPr>
              <a:t>idées</a:t>
            </a:r>
            <a:r>
              <a:rPr lang="en-US" altLang="fr-FR" sz="3600" dirty="0">
                <a:solidFill>
                  <a:srgbClr val="C00000"/>
                </a:solidFill>
                <a:latin typeface="Century Gothic" panose="020B0502020202020204" pitchFamily="34" charset="0"/>
              </a:rPr>
              <a:t> : </a:t>
            </a:r>
            <a:r>
              <a:rPr lang="en-US" altLang="fr-FR" sz="3600" dirty="0" err="1">
                <a:solidFill>
                  <a:srgbClr val="C00000"/>
                </a:solidFill>
                <a:latin typeface="Century Gothic" panose="020B0502020202020204" pitchFamily="34" charset="0"/>
              </a:rPr>
              <a:t>l’exemple</a:t>
            </a:r>
            <a:r>
              <a:rPr lang="en-US" altLang="fr-FR" sz="3600" dirty="0">
                <a:solidFill>
                  <a:srgbClr val="C00000"/>
                </a:solidFill>
                <a:latin typeface="Century Gothic" panose="020B0502020202020204" pitchFamily="34" charset="0"/>
              </a:rPr>
              <a:t> des Kids from LH</a:t>
            </a:r>
          </a:p>
        </p:txBody>
      </p:sp>
      <p:sp>
        <p:nvSpPr>
          <p:cNvPr id="4" name="Ellipse 3">
            <a:extLst>
              <a:ext uri="{FF2B5EF4-FFF2-40B4-BE49-F238E27FC236}">
                <a16:creationId xmlns:a16="http://schemas.microsoft.com/office/drawing/2014/main" id="{E206BECA-B540-4A1C-A9C4-37311AED0322}"/>
              </a:ext>
            </a:extLst>
          </p:cNvPr>
          <p:cNvSpPr/>
          <p:nvPr/>
        </p:nvSpPr>
        <p:spPr>
          <a:xfrm>
            <a:off x="5181600" y="2432073"/>
            <a:ext cx="2846468" cy="2446988"/>
          </a:xfrm>
          <a:prstGeom prst="ellipse">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effectLst>
                  <a:outerShdw blurRad="38100" dist="38100" dir="2700000" algn="tl">
                    <a:srgbClr val="000000">
                      <a:alpha val="43137"/>
                    </a:srgbClr>
                  </a:outerShdw>
                </a:effectLst>
              </a:rPr>
              <a:t>Proportion croissante d’adolescents souffrant de problème de poids </a:t>
            </a:r>
          </a:p>
          <a:p>
            <a:pPr algn="ctr"/>
            <a:r>
              <a:rPr lang="fr-FR" sz="1400" b="1" dirty="0">
                <a:solidFill>
                  <a:srgbClr val="FF0000"/>
                </a:solidFill>
                <a:effectLst>
                  <a:outerShdw blurRad="38100" dist="38100" dir="2700000" algn="tl">
                    <a:srgbClr val="000000">
                      <a:alpha val="43137"/>
                    </a:srgbClr>
                  </a:outerShdw>
                </a:effectLst>
              </a:rPr>
              <a:t>Multiplié par 4 en 40 ans</a:t>
            </a:r>
          </a:p>
          <a:p>
            <a:pPr algn="ctr"/>
            <a:r>
              <a:rPr lang="fr-FR" sz="1200" b="1" dirty="0">
                <a:solidFill>
                  <a:schemeClr val="tx1"/>
                </a:solidFill>
                <a:effectLst>
                  <a:outerShdw blurRad="38100" dist="38100" dir="2700000" algn="tl">
                    <a:srgbClr val="000000">
                      <a:alpha val="43137"/>
                    </a:srgbClr>
                  </a:outerShdw>
                </a:effectLst>
              </a:rPr>
              <a:t>20% en surcharge pondérale en 2019 contre 5% en 1980</a:t>
            </a:r>
          </a:p>
          <a:p>
            <a:pPr algn="ctr"/>
            <a:endParaRPr lang="fr-FR" b="1" dirty="0">
              <a:solidFill>
                <a:schemeClr val="tx1"/>
              </a:solidFill>
              <a:effectLst>
                <a:outerShdw blurRad="38100" dist="38100" dir="2700000" algn="tl">
                  <a:srgbClr val="000000">
                    <a:alpha val="43137"/>
                  </a:srgbClr>
                </a:outerShdw>
              </a:effectLst>
            </a:endParaRPr>
          </a:p>
        </p:txBody>
      </p:sp>
      <p:pic>
        <p:nvPicPr>
          <p:cNvPr id="6" name="Image 5">
            <a:extLst>
              <a:ext uri="{FF2B5EF4-FFF2-40B4-BE49-F238E27FC236}">
                <a16:creationId xmlns:a16="http://schemas.microsoft.com/office/drawing/2014/main" id="{D76F8556-3107-40EA-94D1-6C6ADAC3E6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3361" y="1146187"/>
            <a:ext cx="676635" cy="676635"/>
          </a:xfrm>
          <a:prstGeom prst="rect">
            <a:avLst/>
          </a:prstGeom>
        </p:spPr>
      </p:pic>
      <p:sp>
        <p:nvSpPr>
          <p:cNvPr id="7" name="Rectangle 6">
            <a:extLst>
              <a:ext uri="{FF2B5EF4-FFF2-40B4-BE49-F238E27FC236}">
                <a16:creationId xmlns:a16="http://schemas.microsoft.com/office/drawing/2014/main" id="{6DA65352-CE90-4C78-9812-8E0120C13C73}"/>
              </a:ext>
            </a:extLst>
          </p:cNvPr>
          <p:cNvSpPr/>
          <p:nvPr/>
        </p:nvSpPr>
        <p:spPr>
          <a:xfrm>
            <a:off x="3774558" y="5858540"/>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a:extLst>
              <a:ext uri="{FF2B5EF4-FFF2-40B4-BE49-F238E27FC236}">
                <a16:creationId xmlns:a16="http://schemas.microsoft.com/office/drawing/2014/main" id="{5F8C9D3C-B5D5-4C70-B2C5-AFE58EB666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73753" y="1207056"/>
            <a:ext cx="676636" cy="676636"/>
          </a:xfrm>
          <a:prstGeom prst="rect">
            <a:avLst/>
          </a:prstGeom>
        </p:spPr>
      </p:pic>
      <p:sp>
        <p:nvSpPr>
          <p:cNvPr id="13" name="Forme libre : forme 12">
            <a:extLst>
              <a:ext uri="{FF2B5EF4-FFF2-40B4-BE49-F238E27FC236}">
                <a16:creationId xmlns:a16="http://schemas.microsoft.com/office/drawing/2014/main" id="{F39BF725-7113-4CD8-AC86-056E387C2C35}"/>
              </a:ext>
            </a:extLst>
          </p:cNvPr>
          <p:cNvSpPr/>
          <p:nvPr/>
        </p:nvSpPr>
        <p:spPr>
          <a:xfrm>
            <a:off x="7966363" y="2473777"/>
            <a:ext cx="2526707" cy="782042"/>
          </a:xfrm>
          <a:custGeom>
            <a:avLst/>
            <a:gdLst>
              <a:gd name="connsiteX0" fmla="*/ 0 w 2559323"/>
              <a:gd name="connsiteY0" fmla="*/ 822275 h 822275"/>
              <a:gd name="connsiteX1" fmla="*/ 2254102 w 2559323"/>
              <a:gd name="connsiteY1" fmla="*/ 99261 h 822275"/>
              <a:gd name="connsiteX2" fmla="*/ 2477386 w 2559323"/>
              <a:gd name="connsiteY2" fmla="*/ 24833 h 822275"/>
            </a:gdLst>
            <a:ahLst/>
            <a:cxnLst>
              <a:cxn ang="0">
                <a:pos x="connsiteX0" y="connsiteY0"/>
              </a:cxn>
              <a:cxn ang="0">
                <a:pos x="connsiteX1" y="connsiteY1"/>
              </a:cxn>
              <a:cxn ang="0">
                <a:pos x="connsiteX2" y="connsiteY2"/>
              </a:cxn>
            </a:cxnLst>
            <a:rect l="l" t="t" r="r" b="b"/>
            <a:pathLst>
              <a:path w="2559323" h="822275">
                <a:moveTo>
                  <a:pt x="0" y="822275"/>
                </a:moveTo>
                <a:lnTo>
                  <a:pt x="2254102" y="99261"/>
                </a:lnTo>
                <a:cubicBezTo>
                  <a:pt x="2667000" y="-33646"/>
                  <a:pt x="2572193" y="-4407"/>
                  <a:pt x="2477386" y="24833"/>
                </a:cubicBezTo>
              </a:path>
            </a:pathLst>
          </a:custGeom>
          <a:noFill/>
          <a:ln w="88900" cap="rnd" cmpd="sng">
            <a:solidFill>
              <a:srgbClr val="FF0000"/>
            </a:solidFill>
            <a:headEnd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ZoneTexte 13">
            <a:extLst>
              <a:ext uri="{FF2B5EF4-FFF2-40B4-BE49-F238E27FC236}">
                <a16:creationId xmlns:a16="http://schemas.microsoft.com/office/drawing/2014/main" id="{500D5BFD-F9AE-47E9-A08F-FE53C8120D4A}"/>
              </a:ext>
            </a:extLst>
          </p:cNvPr>
          <p:cNvSpPr txBox="1"/>
          <p:nvPr/>
        </p:nvSpPr>
        <p:spPr>
          <a:xfrm rot="20577546">
            <a:off x="7842619" y="2834280"/>
            <a:ext cx="2925796" cy="707886"/>
          </a:xfrm>
          <a:prstGeom prst="rect">
            <a:avLst/>
          </a:prstGeom>
          <a:noFill/>
        </p:spPr>
        <p:txBody>
          <a:bodyPr wrap="square" rtlCol="0">
            <a:spAutoFit/>
          </a:bodyPr>
          <a:lstStyle/>
          <a:p>
            <a:pPr algn="ctr"/>
            <a:r>
              <a:rPr lang="fr-FR" sz="2000" b="1" dirty="0">
                <a:solidFill>
                  <a:srgbClr val="FF0000"/>
                </a:solidFill>
                <a:effectLst>
                  <a:outerShdw blurRad="38100" dist="38100" dir="2700000" algn="tl">
                    <a:srgbClr val="000000">
                      <a:alpha val="43137"/>
                    </a:srgbClr>
                  </a:outerShdw>
                </a:effectLst>
              </a:rPr>
              <a:t>Réduire les mauvaises   habitudes alimentaires</a:t>
            </a:r>
          </a:p>
        </p:txBody>
      </p:sp>
      <p:sp>
        <p:nvSpPr>
          <p:cNvPr id="17" name="Forme libre : forme 16">
            <a:extLst>
              <a:ext uri="{FF2B5EF4-FFF2-40B4-BE49-F238E27FC236}">
                <a16:creationId xmlns:a16="http://schemas.microsoft.com/office/drawing/2014/main" id="{0A12E7C2-6F97-4DD4-80EC-538891292D47}"/>
              </a:ext>
            </a:extLst>
          </p:cNvPr>
          <p:cNvSpPr/>
          <p:nvPr/>
        </p:nvSpPr>
        <p:spPr>
          <a:xfrm rot="4808335">
            <a:off x="10406770" y="2394281"/>
            <a:ext cx="368324" cy="594812"/>
          </a:xfrm>
          <a:custGeom>
            <a:avLst/>
            <a:gdLst>
              <a:gd name="connsiteX0" fmla="*/ 0 w 2559323"/>
              <a:gd name="connsiteY0" fmla="*/ 822275 h 822275"/>
              <a:gd name="connsiteX1" fmla="*/ 2254102 w 2559323"/>
              <a:gd name="connsiteY1" fmla="*/ 99261 h 822275"/>
              <a:gd name="connsiteX2" fmla="*/ 2477386 w 2559323"/>
              <a:gd name="connsiteY2" fmla="*/ 24833 h 822275"/>
            </a:gdLst>
            <a:ahLst/>
            <a:cxnLst>
              <a:cxn ang="0">
                <a:pos x="connsiteX0" y="connsiteY0"/>
              </a:cxn>
              <a:cxn ang="0">
                <a:pos x="connsiteX1" y="connsiteY1"/>
              </a:cxn>
              <a:cxn ang="0">
                <a:pos x="connsiteX2" y="connsiteY2"/>
              </a:cxn>
            </a:cxnLst>
            <a:rect l="l" t="t" r="r" b="b"/>
            <a:pathLst>
              <a:path w="2559323" h="822275">
                <a:moveTo>
                  <a:pt x="0" y="822275"/>
                </a:moveTo>
                <a:lnTo>
                  <a:pt x="2254102" y="99261"/>
                </a:lnTo>
                <a:cubicBezTo>
                  <a:pt x="2667000" y="-33646"/>
                  <a:pt x="2572193" y="-4407"/>
                  <a:pt x="2477386" y="24833"/>
                </a:cubicBezTo>
              </a:path>
            </a:pathLst>
          </a:custGeom>
          <a:noFill/>
          <a:ln w="38100" cap="rnd">
            <a:solidFill>
              <a:srgbClr val="FF0000"/>
            </a:solidFill>
            <a:headEnd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 name="ZoneTexte 17">
            <a:extLst>
              <a:ext uri="{FF2B5EF4-FFF2-40B4-BE49-F238E27FC236}">
                <a16:creationId xmlns:a16="http://schemas.microsoft.com/office/drawing/2014/main" id="{081DCF45-D367-4121-B325-C7000F462C0A}"/>
              </a:ext>
            </a:extLst>
          </p:cNvPr>
          <p:cNvSpPr txBox="1"/>
          <p:nvPr/>
        </p:nvSpPr>
        <p:spPr>
          <a:xfrm>
            <a:off x="8380185" y="1822822"/>
            <a:ext cx="1631216" cy="369332"/>
          </a:xfrm>
          <a:prstGeom prst="rect">
            <a:avLst/>
          </a:prstGeom>
          <a:noFill/>
        </p:spPr>
        <p:txBody>
          <a:bodyPr wrap="none" rtlCol="0">
            <a:spAutoFit/>
          </a:bodyPr>
          <a:lstStyle/>
          <a:p>
            <a:r>
              <a:rPr lang="fr-FR" b="1" dirty="0">
                <a:solidFill>
                  <a:srgbClr val="FF0000"/>
                </a:solidFill>
              </a:rPr>
              <a:t>Moins de sucre</a:t>
            </a:r>
          </a:p>
        </p:txBody>
      </p:sp>
      <p:sp>
        <p:nvSpPr>
          <p:cNvPr id="19" name="Forme libre : forme 18">
            <a:extLst>
              <a:ext uri="{FF2B5EF4-FFF2-40B4-BE49-F238E27FC236}">
                <a16:creationId xmlns:a16="http://schemas.microsoft.com/office/drawing/2014/main" id="{E83915C7-E077-46E1-9335-ED9866FD8A9F}"/>
              </a:ext>
            </a:extLst>
          </p:cNvPr>
          <p:cNvSpPr/>
          <p:nvPr/>
        </p:nvSpPr>
        <p:spPr>
          <a:xfrm rot="20577536">
            <a:off x="10219687" y="2253866"/>
            <a:ext cx="93386" cy="238929"/>
          </a:xfrm>
          <a:custGeom>
            <a:avLst/>
            <a:gdLst>
              <a:gd name="connsiteX0" fmla="*/ 0 w 2559323"/>
              <a:gd name="connsiteY0" fmla="*/ 822275 h 822275"/>
              <a:gd name="connsiteX1" fmla="*/ 2254102 w 2559323"/>
              <a:gd name="connsiteY1" fmla="*/ 99261 h 822275"/>
              <a:gd name="connsiteX2" fmla="*/ 2477386 w 2559323"/>
              <a:gd name="connsiteY2" fmla="*/ 24833 h 822275"/>
            </a:gdLst>
            <a:ahLst/>
            <a:cxnLst>
              <a:cxn ang="0">
                <a:pos x="connsiteX0" y="connsiteY0"/>
              </a:cxn>
              <a:cxn ang="0">
                <a:pos x="connsiteX1" y="connsiteY1"/>
              </a:cxn>
              <a:cxn ang="0">
                <a:pos x="connsiteX2" y="connsiteY2"/>
              </a:cxn>
            </a:cxnLst>
            <a:rect l="l" t="t" r="r" b="b"/>
            <a:pathLst>
              <a:path w="2559323" h="822275">
                <a:moveTo>
                  <a:pt x="0" y="822275"/>
                </a:moveTo>
                <a:lnTo>
                  <a:pt x="2254102" y="99261"/>
                </a:lnTo>
                <a:cubicBezTo>
                  <a:pt x="2667000" y="-33646"/>
                  <a:pt x="2572193" y="-4407"/>
                  <a:pt x="2477386" y="24833"/>
                </a:cubicBezTo>
              </a:path>
            </a:pathLst>
          </a:custGeom>
          <a:noFill/>
          <a:ln w="38100" cap="rnd">
            <a:solidFill>
              <a:srgbClr val="FF0000"/>
            </a:solidFill>
            <a:headEnd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 name="ZoneTexte 19">
            <a:extLst>
              <a:ext uri="{FF2B5EF4-FFF2-40B4-BE49-F238E27FC236}">
                <a16:creationId xmlns:a16="http://schemas.microsoft.com/office/drawing/2014/main" id="{06B11038-3ACF-43FE-A13E-5F1C96B31862}"/>
              </a:ext>
            </a:extLst>
          </p:cNvPr>
          <p:cNvSpPr txBox="1"/>
          <p:nvPr/>
        </p:nvSpPr>
        <p:spPr>
          <a:xfrm>
            <a:off x="10016724" y="1782717"/>
            <a:ext cx="1516505" cy="369332"/>
          </a:xfrm>
          <a:prstGeom prst="rect">
            <a:avLst/>
          </a:prstGeom>
          <a:noFill/>
        </p:spPr>
        <p:txBody>
          <a:bodyPr wrap="none" rtlCol="0">
            <a:spAutoFit/>
          </a:bodyPr>
          <a:lstStyle/>
          <a:p>
            <a:r>
              <a:rPr lang="fr-FR" b="1" dirty="0">
                <a:solidFill>
                  <a:srgbClr val="FF0000"/>
                </a:solidFill>
              </a:rPr>
              <a:t>Moins de gras</a:t>
            </a:r>
          </a:p>
        </p:txBody>
      </p:sp>
      <p:pic>
        <p:nvPicPr>
          <p:cNvPr id="22" name="Image 21">
            <a:extLst>
              <a:ext uri="{FF2B5EF4-FFF2-40B4-BE49-F238E27FC236}">
                <a16:creationId xmlns:a16="http://schemas.microsoft.com/office/drawing/2014/main" id="{E95A27B4-A9B0-46A8-841C-722B85B86F1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55753" y="2992594"/>
            <a:ext cx="687703" cy="687703"/>
          </a:xfrm>
          <a:prstGeom prst="rect">
            <a:avLst/>
          </a:prstGeom>
        </p:spPr>
      </p:pic>
      <p:sp>
        <p:nvSpPr>
          <p:cNvPr id="23" name="Forme libre : forme 22">
            <a:extLst>
              <a:ext uri="{FF2B5EF4-FFF2-40B4-BE49-F238E27FC236}">
                <a16:creationId xmlns:a16="http://schemas.microsoft.com/office/drawing/2014/main" id="{D46F1141-E1EB-41C3-A9FC-7857D0664DFB}"/>
              </a:ext>
            </a:extLst>
          </p:cNvPr>
          <p:cNvSpPr/>
          <p:nvPr/>
        </p:nvSpPr>
        <p:spPr>
          <a:xfrm rot="20577536">
            <a:off x="8890921" y="2322376"/>
            <a:ext cx="368324" cy="594812"/>
          </a:xfrm>
          <a:custGeom>
            <a:avLst/>
            <a:gdLst>
              <a:gd name="connsiteX0" fmla="*/ 0 w 2559323"/>
              <a:gd name="connsiteY0" fmla="*/ 822275 h 822275"/>
              <a:gd name="connsiteX1" fmla="*/ 2254102 w 2559323"/>
              <a:gd name="connsiteY1" fmla="*/ 99261 h 822275"/>
              <a:gd name="connsiteX2" fmla="*/ 2477386 w 2559323"/>
              <a:gd name="connsiteY2" fmla="*/ 24833 h 822275"/>
            </a:gdLst>
            <a:ahLst/>
            <a:cxnLst>
              <a:cxn ang="0">
                <a:pos x="connsiteX0" y="connsiteY0"/>
              </a:cxn>
              <a:cxn ang="0">
                <a:pos x="connsiteX1" y="connsiteY1"/>
              </a:cxn>
              <a:cxn ang="0">
                <a:pos x="connsiteX2" y="connsiteY2"/>
              </a:cxn>
            </a:cxnLst>
            <a:rect l="l" t="t" r="r" b="b"/>
            <a:pathLst>
              <a:path w="2559323" h="822275">
                <a:moveTo>
                  <a:pt x="0" y="822275"/>
                </a:moveTo>
                <a:lnTo>
                  <a:pt x="2254102" y="99261"/>
                </a:lnTo>
                <a:cubicBezTo>
                  <a:pt x="2667000" y="-33646"/>
                  <a:pt x="2572193" y="-4407"/>
                  <a:pt x="2477386" y="24833"/>
                </a:cubicBezTo>
              </a:path>
            </a:pathLst>
          </a:custGeom>
          <a:noFill/>
          <a:ln w="38100" cap="rnd">
            <a:solidFill>
              <a:srgbClr val="FF0000"/>
            </a:solidFill>
            <a:headEnd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Forme libre : forme 24">
            <a:extLst>
              <a:ext uri="{FF2B5EF4-FFF2-40B4-BE49-F238E27FC236}">
                <a16:creationId xmlns:a16="http://schemas.microsoft.com/office/drawing/2014/main" id="{96B2D570-A3AD-4542-B527-A2E802CB7D8E}"/>
              </a:ext>
            </a:extLst>
          </p:cNvPr>
          <p:cNvSpPr/>
          <p:nvPr/>
        </p:nvSpPr>
        <p:spPr>
          <a:xfrm rot="5770560">
            <a:off x="9476384" y="3382452"/>
            <a:ext cx="232727" cy="261194"/>
          </a:xfrm>
          <a:custGeom>
            <a:avLst/>
            <a:gdLst>
              <a:gd name="connsiteX0" fmla="*/ 0 w 2559323"/>
              <a:gd name="connsiteY0" fmla="*/ 822275 h 822275"/>
              <a:gd name="connsiteX1" fmla="*/ 2254102 w 2559323"/>
              <a:gd name="connsiteY1" fmla="*/ 99261 h 822275"/>
              <a:gd name="connsiteX2" fmla="*/ 2477386 w 2559323"/>
              <a:gd name="connsiteY2" fmla="*/ 24833 h 822275"/>
            </a:gdLst>
            <a:ahLst/>
            <a:cxnLst>
              <a:cxn ang="0">
                <a:pos x="connsiteX0" y="connsiteY0"/>
              </a:cxn>
              <a:cxn ang="0">
                <a:pos x="connsiteX1" y="connsiteY1"/>
              </a:cxn>
              <a:cxn ang="0">
                <a:pos x="connsiteX2" y="connsiteY2"/>
              </a:cxn>
            </a:cxnLst>
            <a:rect l="l" t="t" r="r" b="b"/>
            <a:pathLst>
              <a:path w="2559323" h="822275">
                <a:moveTo>
                  <a:pt x="0" y="822275"/>
                </a:moveTo>
                <a:lnTo>
                  <a:pt x="2254102" y="99261"/>
                </a:lnTo>
                <a:cubicBezTo>
                  <a:pt x="2667000" y="-33646"/>
                  <a:pt x="2572193" y="-4407"/>
                  <a:pt x="2477386" y="24833"/>
                </a:cubicBezTo>
              </a:path>
            </a:pathLst>
          </a:custGeom>
          <a:noFill/>
          <a:ln w="38100" cap="rnd">
            <a:solidFill>
              <a:srgbClr val="FF0000"/>
            </a:solidFill>
            <a:headEnd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ZoneTexte 28">
            <a:extLst>
              <a:ext uri="{FF2B5EF4-FFF2-40B4-BE49-F238E27FC236}">
                <a16:creationId xmlns:a16="http://schemas.microsoft.com/office/drawing/2014/main" id="{DA847B7C-3815-4316-A7D0-6D748208175B}"/>
              </a:ext>
            </a:extLst>
          </p:cNvPr>
          <p:cNvSpPr txBox="1"/>
          <p:nvPr/>
        </p:nvSpPr>
        <p:spPr>
          <a:xfrm>
            <a:off x="8661511" y="3566028"/>
            <a:ext cx="2533769" cy="646331"/>
          </a:xfrm>
          <a:prstGeom prst="rect">
            <a:avLst/>
          </a:prstGeom>
          <a:noFill/>
        </p:spPr>
        <p:txBody>
          <a:bodyPr wrap="square" rtlCol="0">
            <a:spAutoFit/>
          </a:bodyPr>
          <a:lstStyle/>
          <a:p>
            <a:pPr algn="ctr"/>
            <a:r>
              <a:rPr lang="fr-FR" b="1" dirty="0">
                <a:solidFill>
                  <a:srgbClr val="FF0000"/>
                </a:solidFill>
              </a:rPr>
              <a:t>Plus de vitamines</a:t>
            </a:r>
          </a:p>
          <a:p>
            <a:pPr algn="ctr"/>
            <a:r>
              <a:rPr lang="fr-FR" b="1" dirty="0">
                <a:solidFill>
                  <a:srgbClr val="FF0000"/>
                </a:solidFill>
              </a:rPr>
              <a:t>Fibres, Minéraux </a:t>
            </a:r>
          </a:p>
        </p:txBody>
      </p:sp>
      <p:pic>
        <p:nvPicPr>
          <p:cNvPr id="31" name="Image 30">
            <a:extLst>
              <a:ext uri="{FF2B5EF4-FFF2-40B4-BE49-F238E27FC236}">
                <a16:creationId xmlns:a16="http://schemas.microsoft.com/office/drawing/2014/main" id="{11AAE402-CB39-489C-A5F0-C86E23B8F1F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72498" y="4164318"/>
            <a:ext cx="1101726" cy="910093"/>
          </a:xfrm>
          <a:prstGeom prst="rect">
            <a:avLst/>
          </a:prstGeom>
        </p:spPr>
      </p:pic>
      <p:cxnSp>
        <p:nvCxnSpPr>
          <p:cNvPr id="33" name="Connecteur droit 32">
            <a:extLst>
              <a:ext uri="{FF2B5EF4-FFF2-40B4-BE49-F238E27FC236}">
                <a16:creationId xmlns:a16="http://schemas.microsoft.com/office/drawing/2014/main" id="{247A4A25-191F-4D5A-A512-F8D08BA28F4C}"/>
              </a:ext>
            </a:extLst>
          </p:cNvPr>
          <p:cNvCxnSpPr>
            <a:cxnSpLocks/>
          </p:cNvCxnSpPr>
          <p:nvPr/>
        </p:nvCxnSpPr>
        <p:spPr>
          <a:xfrm flipH="1" flipV="1">
            <a:off x="2493612" y="2284471"/>
            <a:ext cx="2951224" cy="753765"/>
          </a:xfrm>
          <a:prstGeom prst="line">
            <a:avLst/>
          </a:prstGeom>
          <a:ln w="88900" cmpd="sng">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38" name="ZoneTexte 37">
            <a:extLst>
              <a:ext uri="{FF2B5EF4-FFF2-40B4-BE49-F238E27FC236}">
                <a16:creationId xmlns:a16="http://schemas.microsoft.com/office/drawing/2014/main" id="{F5C7469E-9664-4415-A11C-4F54A0D6A155}"/>
              </a:ext>
            </a:extLst>
          </p:cNvPr>
          <p:cNvSpPr txBox="1"/>
          <p:nvPr/>
        </p:nvSpPr>
        <p:spPr>
          <a:xfrm rot="11668643" flipV="1">
            <a:off x="2347913" y="2639003"/>
            <a:ext cx="3293447" cy="707886"/>
          </a:xfrm>
          <a:prstGeom prst="rect">
            <a:avLst/>
          </a:prstGeom>
          <a:noFill/>
        </p:spPr>
        <p:txBody>
          <a:bodyPr wrap="square" rtlCol="0">
            <a:spAutoFit/>
          </a:bodyPr>
          <a:lstStyle/>
          <a:p>
            <a:pPr algn="ctr"/>
            <a:r>
              <a:rPr lang="fr-FR" sz="2000" b="1" dirty="0">
                <a:solidFill>
                  <a:schemeClr val="accent4">
                    <a:lumMod val="50000"/>
                  </a:schemeClr>
                </a:solidFill>
                <a:effectLst>
                  <a:outerShdw blurRad="38100" dist="38100" dir="2700000" algn="tl">
                    <a:srgbClr val="000000">
                      <a:alpha val="43137"/>
                    </a:srgbClr>
                  </a:outerShdw>
                </a:effectLst>
              </a:rPr>
              <a:t>Plus de dépenses énergétiques</a:t>
            </a:r>
          </a:p>
        </p:txBody>
      </p:sp>
      <p:cxnSp>
        <p:nvCxnSpPr>
          <p:cNvPr id="41" name="Connecteur droit 40">
            <a:extLst>
              <a:ext uri="{FF2B5EF4-FFF2-40B4-BE49-F238E27FC236}">
                <a16:creationId xmlns:a16="http://schemas.microsoft.com/office/drawing/2014/main" id="{F5791C51-D5B3-4F3D-AA5A-EE4565ADDDF0}"/>
              </a:ext>
            </a:extLst>
          </p:cNvPr>
          <p:cNvCxnSpPr>
            <a:cxnSpLocks/>
          </p:cNvCxnSpPr>
          <p:nvPr/>
        </p:nvCxnSpPr>
        <p:spPr>
          <a:xfrm flipV="1">
            <a:off x="4799428" y="2432073"/>
            <a:ext cx="52744" cy="450550"/>
          </a:xfrm>
          <a:prstGeom prst="line">
            <a:avLst/>
          </a:prstGeom>
          <a:ln w="38100" cmpd="sng">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Connecteur droit 42">
            <a:extLst>
              <a:ext uri="{FF2B5EF4-FFF2-40B4-BE49-F238E27FC236}">
                <a16:creationId xmlns:a16="http://schemas.microsoft.com/office/drawing/2014/main" id="{4B344AAA-F3C0-49B6-B3A5-C67A156BD04E}"/>
              </a:ext>
            </a:extLst>
          </p:cNvPr>
          <p:cNvCxnSpPr>
            <a:cxnSpLocks/>
          </p:cNvCxnSpPr>
          <p:nvPr/>
        </p:nvCxnSpPr>
        <p:spPr>
          <a:xfrm flipV="1">
            <a:off x="2741048" y="2353037"/>
            <a:ext cx="110574" cy="491654"/>
          </a:xfrm>
          <a:prstGeom prst="line">
            <a:avLst/>
          </a:prstGeom>
          <a:ln w="38100" cmpd="sng">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44" name="Connecteur droit 43">
            <a:extLst>
              <a:ext uri="{FF2B5EF4-FFF2-40B4-BE49-F238E27FC236}">
                <a16:creationId xmlns:a16="http://schemas.microsoft.com/office/drawing/2014/main" id="{532A24B7-EA73-4C80-B75C-8A168D81021C}"/>
              </a:ext>
            </a:extLst>
          </p:cNvPr>
          <p:cNvCxnSpPr>
            <a:cxnSpLocks/>
          </p:cNvCxnSpPr>
          <p:nvPr/>
        </p:nvCxnSpPr>
        <p:spPr>
          <a:xfrm flipH="1" flipV="1">
            <a:off x="3976278" y="2473777"/>
            <a:ext cx="63359" cy="245152"/>
          </a:xfrm>
          <a:prstGeom prst="line">
            <a:avLst/>
          </a:prstGeom>
          <a:ln w="38100" cmpd="sng">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47" name="ZoneTexte 46">
            <a:extLst>
              <a:ext uri="{FF2B5EF4-FFF2-40B4-BE49-F238E27FC236}">
                <a16:creationId xmlns:a16="http://schemas.microsoft.com/office/drawing/2014/main" id="{EBAF583B-8868-4771-873A-9E48CC834D7C}"/>
              </a:ext>
            </a:extLst>
          </p:cNvPr>
          <p:cNvSpPr txBox="1"/>
          <p:nvPr/>
        </p:nvSpPr>
        <p:spPr>
          <a:xfrm>
            <a:off x="10882300" y="2332187"/>
            <a:ext cx="1465320" cy="646331"/>
          </a:xfrm>
          <a:prstGeom prst="rect">
            <a:avLst/>
          </a:prstGeom>
          <a:noFill/>
        </p:spPr>
        <p:txBody>
          <a:bodyPr wrap="square" rtlCol="0">
            <a:spAutoFit/>
          </a:bodyPr>
          <a:lstStyle/>
          <a:p>
            <a:r>
              <a:rPr lang="fr-FR" b="1" dirty="0">
                <a:solidFill>
                  <a:srgbClr val="FF0000"/>
                </a:solidFill>
              </a:rPr>
              <a:t>Moins de grignotage</a:t>
            </a:r>
          </a:p>
        </p:txBody>
      </p:sp>
      <p:pic>
        <p:nvPicPr>
          <p:cNvPr id="52" name="Image 51">
            <a:extLst>
              <a:ext uri="{FF2B5EF4-FFF2-40B4-BE49-F238E27FC236}">
                <a16:creationId xmlns:a16="http://schemas.microsoft.com/office/drawing/2014/main" id="{EBEF353C-55D9-4D89-BF9E-0C536A3C5B4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19851" y="1389627"/>
            <a:ext cx="698724" cy="698724"/>
          </a:xfrm>
          <a:prstGeom prst="rect">
            <a:avLst/>
          </a:prstGeom>
        </p:spPr>
      </p:pic>
      <p:sp>
        <p:nvSpPr>
          <p:cNvPr id="53" name="ZoneTexte 52">
            <a:extLst>
              <a:ext uri="{FF2B5EF4-FFF2-40B4-BE49-F238E27FC236}">
                <a16:creationId xmlns:a16="http://schemas.microsoft.com/office/drawing/2014/main" id="{38B331BF-ADEF-40E1-A733-FA73749443BF}"/>
              </a:ext>
            </a:extLst>
          </p:cNvPr>
          <p:cNvSpPr txBox="1"/>
          <p:nvPr/>
        </p:nvSpPr>
        <p:spPr>
          <a:xfrm>
            <a:off x="4320944" y="1712645"/>
            <a:ext cx="1989863" cy="923330"/>
          </a:xfrm>
          <a:prstGeom prst="rect">
            <a:avLst/>
          </a:prstGeom>
          <a:noFill/>
        </p:spPr>
        <p:txBody>
          <a:bodyPr wrap="square" rtlCol="0">
            <a:spAutoFit/>
          </a:bodyPr>
          <a:lstStyle/>
          <a:p>
            <a:pPr algn="ctr"/>
            <a:r>
              <a:rPr lang="fr-FR" b="1" dirty="0">
                <a:solidFill>
                  <a:schemeClr val="accent4">
                    <a:lumMod val="50000"/>
                  </a:schemeClr>
                </a:solidFill>
              </a:rPr>
              <a:t>Moins de temps sur les réseaux sociaux</a:t>
            </a:r>
          </a:p>
        </p:txBody>
      </p:sp>
      <p:sp>
        <p:nvSpPr>
          <p:cNvPr id="55" name="ZoneTexte 54">
            <a:extLst>
              <a:ext uri="{FF2B5EF4-FFF2-40B4-BE49-F238E27FC236}">
                <a16:creationId xmlns:a16="http://schemas.microsoft.com/office/drawing/2014/main" id="{43DC15EF-9B87-47D9-B289-0EEE47C7A605}"/>
              </a:ext>
            </a:extLst>
          </p:cNvPr>
          <p:cNvSpPr txBox="1"/>
          <p:nvPr/>
        </p:nvSpPr>
        <p:spPr>
          <a:xfrm>
            <a:off x="2747505" y="1840805"/>
            <a:ext cx="2077208" cy="646331"/>
          </a:xfrm>
          <a:prstGeom prst="rect">
            <a:avLst/>
          </a:prstGeom>
          <a:noFill/>
        </p:spPr>
        <p:txBody>
          <a:bodyPr wrap="square" rtlCol="0">
            <a:spAutoFit/>
          </a:bodyPr>
          <a:lstStyle/>
          <a:p>
            <a:pPr algn="ctr"/>
            <a:r>
              <a:rPr lang="fr-FR" b="1" dirty="0">
                <a:solidFill>
                  <a:schemeClr val="accent4">
                    <a:lumMod val="50000"/>
                  </a:schemeClr>
                </a:solidFill>
              </a:rPr>
              <a:t>Moins de temps jeux vidéo</a:t>
            </a:r>
          </a:p>
        </p:txBody>
      </p:sp>
      <p:pic>
        <p:nvPicPr>
          <p:cNvPr id="58" name="Image 57">
            <a:extLst>
              <a:ext uri="{FF2B5EF4-FFF2-40B4-BE49-F238E27FC236}">
                <a16:creationId xmlns:a16="http://schemas.microsoft.com/office/drawing/2014/main" id="{EE064F7C-BBC3-4744-A679-FB2E4DDC4BF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57368" y="1207056"/>
            <a:ext cx="716714" cy="716714"/>
          </a:xfrm>
          <a:prstGeom prst="rect">
            <a:avLst/>
          </a:prstGeom>
        </p:spPr>
      </p:pic>
      <p:pic>
        <p:nvPicPr>
          <p:cNvPr id="61" name="Image 60">
            <a:extLst>
              <a:ext uri="{FF2B5EF4-FFF2-40B4-BE49-F238E27FC236}">
                <a16:creationId xmlns:a16="http://schemas.microsoft.com/office/drawing/2014/main" id="{63826CC3-409A-4BFE-83B4-A3BDBA14414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30184" y="1782717"/>
            <a:ext cx="768911" cy="768911"/>
          </a:xfrm>
          <a:prstGeom prst="rect">
            <a:avLst/>
          </a:prstGeom>
        </p:spPr>
      </p:pic>
      <p:cxnSp>
        <p:nvCxnSpPr>
          <p:cNvPr id="62" name="Connecteur droit 61">
            <a:extLst>
              <a:ext uri="{FF2B5EF4-FFF2-40B4-BE49-F238E27FC236}">
                <a16:creationId xmlns:a16="http://schemas.microsoft.com/office/drawing/2014/main" id="{CBCA01DB-8FC1-4457-9C88-0612A5C988A0}"/>
              </a:ext>
            </a:extLst>
          </p:cNvPr>
          <p:cNvCxnSpPr>
            <a:cxnSpLocks/>
          </p:cNvCxnSpPr>
          <p:nvPr/>
        </p:nvCxnSpPr>
        <p:spPr>
          <a:xfrm flipH="1" flipV="1">
            <a:off x="2033423" y="2245427"/>
            <a:ext cx="470140" cy="29924"/>
          </a:xfrm>
          <a:prstGeom prst="line">
            <a:avLst/>
          </a:prstGeom>
          <a:ln w="38100" cmpd="sng">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pic>
        <p:nvPicPr>
          <p:cNvPr id="66" name="Image 65">
            <a:extLst>
              <a:ext uri="{FF2B5EF4-FFF2-40B4-BE49-F238E27FC236}">
                <a16:creationId xmlns:a16="http://schemas.microsoft.com/office/drawing/2014/main" id="{6DD2C084-D8C1-4D40-8EF2-C1126881AB5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788474" y="1255410"/>
            <a:ext cx="727196" cy="727196"/>
          </a:xfrm>
          <a:prstGeom prst="rect">
            <a:avLst/>
          </a:prstGeom>
        </p:spPr>
      </p:pic>
      <p:sp>
        <p:nvSpPr>
          <p:cNvPr id="67" name="ZoneTexte 66">
            <a:extLst>
              <a:ext uri="{FF2B5EF4-FFF2-40B4-BE49-F238E27FC236}">
                <a16:creationId xmlns:a16="http://schemas.microsoft.com/office/drawing/2014/main" id="{D6EE47CF-2AF9-4DEF-9664-3FF75228007A}"/>
              </a:ext>
            </a:extLst>
          </p:cNvPr>
          <p:cNvSpPr txBox="1"/>
          <p:nvPr/>
        </p:nvSpPr>
        <p:spPr>
          <a:xfrm>
            <a:off x="571592" y="2602770"/>
            <a:ext cx="2077208" cy="369332"/>
          </a:xfrm>
          <a:prstGeom prst="rect">
            <a:avLst/>
          </a:prstGeom>
          <a:noFill/>
        </p:spPr>
        <p:txBody>
          <a:bodyPr wrap="square" rtlCol="0">
            <a:spAutoFit/>
          </a:bodyPr>
          <a:lstStyle/>
          <a:p>
            <a:pPr algn="ctr"/>
            <a:r>
              <a:rPr lang="fr-FR" b="1" dirty="0">
                <a:solidFill>
                  <a:schemeClr val="accent4">
                    <a:lumMod val="50000"/>
                  </a:schemeClr>
                </a:solidFill>
              </a:rPr>
              <a:t>Plus de sports</a:t>
            </a:r>
          </a:p>
        </p:txBody>
      </p:sp>
      <p:pic>
        <p:nvPicPr>
          <p:cNvPr id="69" name="Image 68">
            <a:extLst>
              <a:ext uri="{FF2B5EF4-FFF2-40B4-BE49-F238E27FC236}">
                <a16:creationId xmlns:a16="http://schemas.microsoft.com/office/drawing/2014/main" id="{DBB6318B-F450-4BFE-B83A-4A782B36C16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8313" y="1302608"/>
            <a:ext cx="730822" cy="730822"/>
          </a:xfrm>
          <a:prstGeom prst="rect">
            <a:avLst/>
          </a:prstGeom>
        </p:spPr>
      </p:pic>
      <p:sp>
        <p:nvSpPr>
          <p:cNvPr id="75" name="ZoneTexte 74">
            <a:extLst>
              <a:ext uri="{FF2B5EF4-FFF2-40B4-BE49-F238E27FC236}">
                <a16:creationId xmlns:a16="http://schemas.microsoft.com/office/drawing/2014/main" id="{28E212D1-CD35-4B58-9DB3-190A09B092A6}"/>
              </a:ext>
            </a:extLst>
          </p:cNvPr>
          <p:cNvSpPr txBox="1"/>
          <p:nvPr/>
        </p:nvSpPr>
        <p:spPr>
          <a:xfrm>
            <a:off x="1697350" y="3541442"/>
            <a:ext cx="2077208" cy="369332"/>
          </a:xfrm>
          <a:prstGeom prst="rect">
            <a:avLst/>
          </a:prstGeom>
          <a:noFill/>
        </p:spPr>
        <p:txBody>
          <a:bodyPr wrap="square" rtlCol="0">
            <a:spAutoFit/>
          </a:bodyPr>
          <a:lstStyle/>
          <a:p>
            <a:pPr algn="ctr"/>
            <a:r>
              <a:rPr lang="fr-FR" b="1" dirty="0">
                <a:solidFill>
                  <a:schemeClr val="accent4">
                    <a:lumMod val="50000"/>
                  </a:schemeClr>
                </a:solidFill>
              </a:rPr>
              <a:t>Plus de marche</a:t>
            </a:r>
          </a:p>
        </p:txBody>
      </p:sp>
      <p:pic>
        <p:nvPicPr>
          <p:cNvPr id="77" name="Image 76">
            <a:extLst>
              <a:ext uri="{FF2B5EF4-FFF2-40B4-BE49-F238E27FC236}">
                <a16:creationId xmlns:a16="http://schemas.microsoft.com/office/drawing/2014/main" id="{2F8BDE4A-8CD7-4D87-96DD-FA9D637C1E5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334511" y="2876879"/>
            <a:ext cx="681743" cy="680412"/>
          </a:xfrm>
          <a:prstGeom prst="rect">
            <a:avLst/>
          </a:prstGeom>
        </p:spPr>
      </p:pic>
      <p:cxnSp>
        <p:nvCxnSpPr>
          <p:cNvPr id="79" name="Connecteur droit 78">
            <a:extLst>
              <a:ext uri="{FF2B5EF4-FFF2-40B4-BE49-F238E27FC236}">
                <a16:creationId xmlns:a16="http://schemas.microsoft.com/office/drawing/2014/main" id="{64FE5E1C-05CA-423B-879B-3FB4FA15E7F6}"/>
              </a:ext>
            </a:extLst>
          </p:cNvPr>
          <p:cNvCxnSpPr>
            <a:cxnSpLocks/>
          </p:cNvCxnSpPr>
          <p:nvPr/>
        </p:nvCxnSpPr>
        <p:spPr>
          <a:xfrm flipH="1">
            <a:off x="2366788" y="4164318"/>
            <a:ext cx="3000255" cy="542003"/>
          </a:xfrm>
          <a:prstGeom prst="line">
            <a:avLst/>
          </a:prstGeom>
          <a:ln w="88900"/>
        </p:spPr>
        <p:style>
          <a:lnRef idx="1">
            <a:schemeClr val="accent1"/>
          </a:lnRef>
          <a:fillRef idx="0">
            <a:schemeClr val="accent1"/>
          </a:fillRef>
          <a:effectRef idx="0">
            <a:schemeClr val="accent1"/>
          </a:effectRef>
          <a:fontRef idx="minor">
            <a:schemeClr val="tx1"/>
          </a:fontRef>
        </p:style>
      </p:cxnSp>
      <p:cxnSp>
        <p:nvCxnSpPr>
          <p:cNvPr id="80" name="Connecteur droit 79">
            <a:extLst>
              <a:ext uri="{FF2B5EF4-FFF2-40B4-BE49-F238E27FC236}">
                <a16:creationId xmlns:a16="http://schemas.microsoft.com/office/drawing/2014/main" id="{8D053BA1-3B82-4D82-9407-559F413A2167}"/>
              </a:ext>
            </a:extLst>
          </p:cNvPr>
          <p:cNvCxnSpPr>
            <a:cxnSpLocks/>
          </p:cNvCxnSpPr>
          <p:nvPr/>
        </p:nvCxnSpPr>
        <p:spPr>
          <a:xfrm flipH="1" flipV="1">
            <a:off x="1540065" y="4089466"/>
            <a:ext cx="865732" cy="616856"/>
          </a:xfrm>
          <a:prstGeom prst="line">
            <a:avLst/>
          </a:prstGeom>
          <a:ln w="44450"/>
        </p:spPr>
        <p:style>
          <a:lnRef idx="1">
            <a:schemeClr val="accent1"/>
          </a:lnRef>
          <a:fillRef idx="0">
            <a:schemeClr val="accent1"/>
          </a:fillRef>
          <a:effectRef idx="0">
            <a:schemeClr val="accent1"/>
          </a:effectRef>
          <a:fontRef idx="minor">
            <a:schemeClr val="tx1"/>
          </a:fontRef>
        </p:style>
      </p:cxnSp>
      <p:cxnSp>
        <p:nvCxnSpPr>
          <p:cNvPr id="81" name="Connecteur droit 80">
            <a:extLst>
              <a:ext uri="{FF2B5EF4-FFF2-40B4-BE49-F238E27FC236}">
                <a16:creationId xmlns:a16="http://schemas.microsoft.com/office/drawing/2014/main" id="{A5C75E04-3BEE-4F45-B602-BE600CD3ACAB}"/>
              </a:ext>
            </a:extLst>
          </p:cNvPr>
          <p:cNvCxnSpPr>
            <a:cxnSpLocks/>
          </p:cNvCxnSpPr>
          <p:nvPr/>
        </p:nvCxnSpPr>
        <p:spPr>
          <a:xfrm flipH="1">
            <a:off x="1340522" y="4696691"/>
            <a:ext cx="1097878" cy="896689"/>
          </a:xfrm>
          <a:prstGeom prst="line">
            <a:avLst/>
          </a:prstGeom>
          <a:ln w="44450"/>
        </p:spPr>
        <p:style>
          <a:lnRef idx="1">
            <a:schemeClr val="accent1"/>
          </a:lnRef>
          <a:fillRef idx="0">
            <a:schemeClr val="accent1"/>
          </a:fillRef>
          <a:effectRef idx="0">
            <a:schemeClr val="accent1"/>
          </a:effectRef>
          <a:fontRef idx="minor">
            <a:schemeClr val="tx1"/>
          </a:fontRef>
        </p:style>
      </p:cxnSp>
      <p:cxnSp>
        <p:nvCxnSpPr>
          <p:cNvPr id="82" name="Connecteur droit 81">
            <a:extLst>
              <a:ext uri="{FF2B5EF4-FFF2-40B4-BE49-F238E27FC236}">
                <a16:creationId xmlns:a16="http://schemas.microsoft.com/office/drawing/2014/main" id="{ED97A030-D64B-4E2D-A720-BD58CF50E2DB}"/>
              </a:ext>
            </a:extLst>
          </p:cNvPr>
          <p:cNvCxnSpPr>
            <a:cxnSpLocks/>
          </p:cNvCxnSpPr>
          <p:nvPr/>
        </p:nvCxnSpPr>
        <p:spPr>
          <a:xfrm>
            <a:off x="5343833" y="4163863"/>
            <a:ext cx="52194" cy="727701"/>
          </a:xfrm>
          <a:prstGeom prst="line">
            <a:avLst/>
          </a:prstGeom>
          <a:ln w="44450"/>
        </p:spPr>
        <p:style>
          <a:lnRef idx="1">
            <a:schemeClr val="accent1"/>
          </a:lnRef>
          <a:fillRef idx="0">
            <a:schemeClr val="accent1"/>
          </a:fillRef>
          <a:effectRef idx="0">
            <a:schemeClr val="accent1"/>
          </a:effectRef>
          <a:fontRef idx="minor">
            <a:schemeClr val="tx1"/>
          </a:fontRef>
        </p:style>
      </p:cxnSp>
      <p:sp>
        <p:nvSpPr>
          <p:cNvPr id="84" name="ZoneTexte 83">
            <a:extLst>
              <a:ext uri="{FF2B5EF4-FFF2-40B4-BE49-F238E27FC236}">
                <a16:creationId xmlns:a16="http://schemas.microsoft.com/office/drawing/2014/main" id="{B20899E7-B005-4717-A858-A2C889915ECF}"/>
              </a:ext>
            </a:extLst>
          </p:cNvPr>
          <p:cNvSpPr txBox="1"/>
          <p:nvPr/>
        </p:nvSpPr>
        <p:spPr>
          <a:xfrm rot="20957742">
            <a:off x="2236147" y="4440273"/>
            <a:ext cx="3261534" cy="707886"/>
          </a:xfrm>
          <a:prstGeom prst="rect">
            <a:avLst/>
          </a:prstGeom>
          <a:noFill/>
        </p:spPr>
        <p:txBody>
          <a:bodyPr wrap="none" rtlCol="0">
            <a:spAutoFit/>
          </a:bodyPr>
          <a:lstStyle/>
          <a:p>
            <a:pPr algn="ctr"/>
            <a:r>
              <a:rPr lang="fr-FR" sz="2000" dirty="0">
                <a:solidFill>
                  <a:schemeClr val="accent1">
                    <a:lumMod val="75000"/>
                  </a:schemeClr>
                </a:solidFill>
                <a:effectLst>
                  <a:outerShdw blurRad="38100" dist="38100" dir="2700000" algn="tl">
                    <a:srgbClr val="000000">
                      <a:alpha val="43137"/>
                    </a:srgbClr>
                  </a:outerShdw>
                </a:effectLst>
              </a:rPr>
              <a:t>Améliorer  la compréhension </a:t>
            </a:r>
          </a:p>
          <a:p>
            <a:pPr algn="ctr"/>
            <a:r>
              <a:rPr lang="fr-FR" sz="2000" dirty="0">
                <a:solidFill>
                  <a:schemeClr val="accent1">
                    <a:lumMod val="75000"/>
                  </a:schemeClr>
                </a:solidFill>
                <a:effectLst>
                  <a:outerShdw blurRad="38100" dist="38100" dir="2700000" algn="tl">
                    <a:srgbClr val="000000">
                      <a:alpha val="43137"/>
                    </a:srgbClr>
                  </a:outerShdw>
                </a:effectLst>
              </a:rPr>
              <a:t>et le  dépistage de l’obésité</a:t>
            </a:r>
          </a:p>
        </p:txBody>
      </p:sp>
      <p:sp>
        <p:nvSpPr>
          <p:cNvPr id="88" name="ZoneTexte 87">
            <a:extLst>
              <a:ext uri="{FF2B5EF4-FFF2-40B4-BE49-F238E27FC236}">
                <a16:creationId xmlns:a16="http://schemas.microsoft.com/office/drawing/2014/main" id="{9EA727C5-5FEC-4F94-B030-6C4F79ED6740}"/>
              </a:ext>
            </a:extLst>
          </p:cNvPr>
          <p:cNvSpPr txBox="1"/>
          <p:nvPr/>
        </p:nvSpPr>
        <p:spPr>
          <a:xfrm>
            <a:off x="44932" y="4507696"/>
            <a:ext cx="2077208" cy="923330"/>
          </a:xfrm>
          <a:prstGeom prst="rect">
            <a:avLst/>
          </a:prstGeom>
          <a:noFill/>
        </p:spPr>
        <p:txBody>
          <a:bodyPr wrap="square" rtlCol="0">
            <a:spAutoFit/>
          </a:bodyPr>
          <a:lstStyle/>
          <a:p>
            <a:pPr algn="ctr"/>
            <a:r>
              <a:rPr lang="fr-FR" b="1" dirty="0">
                <a:solidFill>
                  <a:schemeClr val="accent1">
                    <a:lumMod val="75000"/>
                  </a:schemeClr>
                </a:solidFill>
              </a:rPr>
              <a:t>Renforcer utilisation du carnet de santé</a:t>
            </a:r>
          </a:p>
        </p:txBody>
      </p:sp>
      <p:pic>
        <p:nvPicPr>
          <p:cNvPr id="90" name="Image 89">
            <a:extLst>
              <a:ext uri="{FF2B5EF4-FFF2-40B4-BE49-F238E27FC236}">
                <a16:creationId xmlns:a16="http://schemas.microsoft.com/office/drawing/2014/main" id="{6F2FADE2-91F0-4B05-ADBD-34F8A83B9ECD}"/>
              </a:ext>
            </a:extLst>
          </p:cNvPr>
          <p:cNvPicPr>
            <a:picLocks noChangeAspect="1"/>
          </p:cNvPicPr>
          <p:nvPr/>
        </p:nvPicPr>
        <p:blipFill>
          <a:blip r:embed="rId13"/>
          <a:stretch>
            <a:fillRect/>
          </a:stretch>
        </p:blipFill>
        <p:spPr>
          <a:xfrm>
            <a:off x="460026" y="3355461"/>
            <a:ext cx="1044608" cy="1140193"/>
          </a:xfrm>
          <a:prstGeom prst="rect">
            <a:avLst/>
          </a:prstGeom>
        </p:spPr>
      </p:pic>
      <p:sp>
        <p:nvSpPr>
          <p:cNvPr id="93" name="ZoneTexte 92">
            <a:extLst>
              <a:ext uri="{FF2B5EF4-FFF2-40B4-BE49-F238E27FC236}">
                <a16:creationId xmlns:a16="http://schemas.microsoft.com/office/drawing/2014/main" id="{7416A70C-28B7-441B-8383-AAADBC3E5194}"/>
              </a:ext>
            </a:extLst>
          </p:cNvPr>
          <p:cNvSpPr txBox="1"/>
          <p:nvPr/>
        </p:nvSpPr>
        <p:spPr>
          <a:xfrm>
            <a:off x="98021" y="5609646"/>
            <a:ext cx="2077208" cy="369332"/>
          </a:xfrm>
          <a:prstGeom prst="rect">
            <a:avLst/>
          </a:prstGeom>
          <a:noFill/>
        </p:spPr>
        <p:txBody>
          <a:bodyPr wrap="square" rtlCol="0">
            <a:spAutoFit/>
          </a:bodyPr>
          <a:lstStyle/>
          <a:p>
            <a:pPr algn="ctr"/>
            <a:r>
              <a:rPr lang="fr-FR" b="1" dirty="0">
                <a:solidFill>
                  <a:schemeClr val="accent1">
                    <a:lumMod val="75000"/>
                  </a:schemeClr>
                </a:solidFill>
              </a:rPr>
              <a:t>Mieux  comprendre  </a:t>
            </a:r>
          </a:p>
        </p:txBody>
      </p:sp>
      <p:sp>
        <p:nvSpPr>
          <p:cNvPr id="94" name="ZoneTexte 93">
            <a:extLst>
              <a:ext uri="{FF2B5EF4-FFF2-40B4-BE49-F238E27FC236}">
                <a16:creationId xmlns:a16="http://schemas.microsoft.com/office/drawing/2014/main" id="{FEDAA4BE-19B1-49F7-A439-66F5E33CB0CC}"/>
              </a:ext>
            </a:extLst>
          </p:cNvPr>
          <p:cNvSpPr txBox="1"/>
          <p:nvPr/>
        </p:nvSpPr>
        <p:spPr>
          <a:xfrm>
            <a:off x="4373138" y="5049583"/>
            <a:ext cx="1937669" cy="369332"/>
          </a:xfrm>
          <a:prstGeom prst="rect">
            <a:avLst/>
          </a:prstGeom>
          <a:noFill/>
        </p:spPr>
        <p:txBody>
          <a:bodyPr wrap="square" rtlCol="0">
            <a:spAutoFit/>
          </a:bodyPr>
          <a:lstStyle/>
          <a:p>
            <a:pPr algn="ctr"/>
            <a:r>
              <a:rPr lang="fr-FR" b="1" dirty="0">
                <a:solidFill>
                  <a:schemeClr val="accent1">
                    <a:lumMod val="75000"/>
                  </a:schemeClr>
                </a:solidFill>
              </a:rPr>
              <a:t>Mieux s’informer </a:t>
            </a:r>
          </a:p>
        </p:txBody>
      </p:sp>
      <p:pic>
        <p:nvPicPr>
          <p:cNvPr id="95" name="Image 94">
            <a:extLst>
              <a:ext uri="{FF2B5EF4-FFF2-40B4-BE49-F238E27FC236}">
                <a16:creationId xmlns:a16="http://schemas.microsoft.com/office/drawing/2014/main" id="{7C5233CE-296D-4737-BB73-6072F399E03D}"/>
              </a:ext>
            </a:extLst>
          </p:cNvPr>
          <p:cNvPicPr>
            <a:picLocks noChangeAspect="1"/>
          </p:cNvPicPr>
          <p:nvPr/>
        </p:nvPicPr>
        <p:blipFill>
          <a:blip r:embed="rId14"/>
          <a:stretch>
            <a:fillRect/>
          </a:stretch>
        </p:blipFill>
        <p:spPr>
          <a:xfrm>
            <a:off x="726781" y="5974398"/>
            <a:ext cx="2850582" cy="727701"/>
          </a:xfrm>
          <a:prstGeom prst="rect">
            <a:avLst/>
          </a:prstGeom>
        </p:spPr>
      </p:pic>
      <p:pic>
        <p:nvPicPr>
          <p:cNvPr id="96" name="Image 95">
            <a:extLst>
              <a:ext uri="{FF2B5EF4-FFF2-40B4-BE49-F238E27FC236}">
                <a16:creationId xmlns:a16="http://schemas.microsoft.com/office/drawing/2014/main" id="{AA77932D-C048-448E-8C4B-E0204FC73C98}"/>
              </a:ext>
            </a:extLst>
          </p:cNvPr>
          <p:cNvPicPr>
            <a:picLocks noChangeAspect="1"/>
          </p:cNvPicPr>
          <p:nvPr/>
        </p:nvPicPr>
        <p:blipFill>
          <a:blip r:embed="rId15"/>
          <a:stretch>
            <a:fillRect/>
          </a:stretch>
        </p:blipFill>
        <p:spPr>
          <a:xfrm>
            <a:off x="4999400" y="5467454"/>
            <a:ext cx="890871" cy="1248354"/>
          </a:xfrm>
          <a:prstGeom prst="rect">
            <a:avLst/>
          </a:prstGeom>
        </p:spPr>
      </p:pic>
      <p:cxnSp>
        <p:nvCxnSpPr>
          <p:cNvPr id="99" name="Connecteur droit 98">
            <a:extLst>
              <a:ext uri="{FF2B5EF4-FFF2-40B4-BE49-F238E27FC236}">
                <a16:creationId xmlns:a16="http://schemas.microsoft.com/office/drawing/2014/main" id="{3793B5E4-C716-4D62-B85D-C417C0C239CA}"/>
              </a:ext>
            </a:extLst>
          </p:cNvPr>
          <p:cNvCxnSpPr/>
          <p:nvPr/>
        </p:nvCxnSpPr>
        <p:spPr>
          <a:xfrm>
            <a:off x="7457553" y="4639601"/>
            <a:ext cx="508810" cy="557563"/>
          </a:xfrm>
          <a:prstGeom prst="line">
            <a:avLst/>
          </a:prstGeom>
          <a:ln w="88900">
            <a:solidFill>
              <a:srgbClr val="41EF6A"/>
            </a:solidFill>
          </a:ln>
        </p:spPr>
        <p:style>
          <a:lnRef idx="1">
            <a:schemeClr val="accent1"/>
          </a:lnRef>
          <a:fillRef idx="0">
            <a:schemeClr val="accent1"/>
          </a:fillRef>
          <a:effectRef idx="0">
            <a:schemeClr val="accent1"/>
          </a:effectRef>
          <a:fontRef idx="minor">
            <a:schemeClr val="tx1"/>
          </a:fontRef>
        </p:style>
      </p:cxnSp>
      <p:cxnSp>
        <p:nvCxnSpPr>
          <p:cNvPr id="103" name="Connecteur droit 102">
            <a:extLst>
              <a:ext uri="{FF2B5EF4-FFF2-40B4-BE49-F238E27FC236}">
                <a16:creationId xmlns:a16="http://schemas.microsoft.com/office/drawing/2014/main" id="{F8621C63-DB71-4043-9B03-9D00E367F060}"/>
              </a:ext>
            </a:extLst>
          </p:cNvPr>
          <p:cNvCxnSpPr>
            <a:cxnSpLocks/>
          </p:cNvCxnSpPr>
          <p:nvPr/>
        </p:nvCxnSpPr>
        <p:spPr>
          <a:xfrm>
            <a:off x="8600060" y="5747534"/>
            <a:ext cx="114382" cy="381244"/>
          </a:xfrm>
          <a:prstGeom prst="line">
            <a:avLst/>
          </a:prstGeom>
          <a:ln w="38100">
            <a:solidFill>
              <a:srgbClr val="41EF6A"/>
            </a:solidFill>
          </a:ln>
        </p:spPr>
        <p:style>
          <a:lnRef idx="1">
            <a:schemeClr val="accent1"/>
          </a:lnRef>
          <a:fillRef idx="0">
            <a:schemeClr val="accent1"/>
          </a:fillRef>
          <a:effectRef idx="0">
            <a:schemeClr val="accent1"/>
          </a:effectRef>
          <a:fontRef idx="minor">
            <a:schemeClr val="tx1"/>
          </a:fontRef>
        </p:style>
      </p:cxnSp>
      <p:sp>
        <p:nvSpPr>
          <p:cNvPr id="104" name="ZoneTexte 103">
            <a:extLst>
              <a:ext uri="{FF2B5EF4-FFF2-40B4-BE49-F238E27FC236}">
                <a16:creationId xmlns:a16="http://schemas.microsoft.com/office/drawing/2014/main" id="{A6CEC1A2-FCF3-4E84-847B-ACC11400F96E}"/>
              </a:ext>
            </a:extLst>
          </p:cNvPr>
          <p:cNvSpPr txBox="1"/>
          <p:nvPr/>
        </p:nvSpPr>
        <p:spPr>
          <a:xfrm>
            <a:off x="7050012" y="5153044"/>
            <a:ext cx="3222998" cy="646331"/>
          </a:xfrm>
          <a:prstGeom prst="rect">
            <a:avLst/>
          </a:prstGeom>
          <a:noFill/>
        </p:spPr>
        <p:txBody>
          <a:bodyPr wrap="none" rtlCol="0">
            <a:spAutoFit/>
          </a:bodyPr>
          <a:lstStyle/>
          <a:p>
            <a:pPr algn="ctr"/>
            <a:r>
              <a:rPr lang="fr-FR" dirty="0">
                <a:solidFill>
                  <a:srgbClr val="13DB43"/>
                </a:solidFill>
                <a:effectLst>
                  <a:outerShdw blurRad="38100" dist="38100" dir="2700000" algn="tl">
                    <a:srgbClr val="000000">
                      <a:alpha val="43137"/>
                    </a:srgbClr>
                  </a:outerShdw>
                </a:effectLst>
              </a:rPr>
              <a:t>Surmonter les inégalités d’accès </a:t>
            </a:r>
          </a:p>
          <a:p>
            <a:pPr algn="ctr"/>
            <a:r>
              <a:rPr lang="fr-FR" dirty="0">
                <a:solidFill>
                  <a:srgbClr val="13DB43"/>
                </a:solidFill>
                <a:effectLst>
                  <a:outerShdw blurRad="38100" dist="38100" dir="2700000" algn="tl">
                    <a:srgbClr val="000000">
                      <a:alpha val="43137"/>
                    </a:srgbClr>
                  </a:outerShdw>
                </a:effectLst>
              </a:rPr>
              <a:t>à  une alimentation saine</a:t>
            </a:r>
          </a:p>
        </p:txBody>
      </p:sp>
      <p:cxnSp>
        <p:nvCxnSpPr>
          <p:cNvPr id="105" name="Connecteur droit 104">
            <a:extLst>
              <a:ext uri="{FF2B5EF4-FFF2-40B4-BE49-F238E27FC236}">
                <a16:creationId xmlns:a16="http://schemas.microsoft.com/office/drawing/2014/main" id="{A67DB328-5E4B-4D09-8231-BD57A495866E}"/>
              </a:ext>
            </a:extLst>
          </p:cNvPr>
          <p:cNvCxnSpPr>
            <a:cxnSpLocks/>
          </p:cNvCxnSpPr>
          <p:nvPr/>
        </p:nvCxnSpPr>
        <p:spPr>
          <a:xfrm>
            <a:off x="9735106" y="5593380"/>
            <a:ext cx="624455" cy="229957"/>
          </a:xfrm>
          <a:prstGeom prst="line">
            <a:avLst/>
          </a:prstGeom>
          <a:ln w="38100">
            <a:solidFill>
              <a:srgbClr val="41EF6A"/>
            </a:solidFill>
          </a:ln>
        </p:spPr>
        <p:style>
          <a:lnRef idx="1">
            <a:schemeClr val="accent1"/>
          </a:lnRef>
          <a:fillRef idx="0">
            <a:schemeClr val="accent1"/>
          </a:fillRef>
          <a:effectRef idx="0">
            <a:schemeClr val="accent1"/>
          </a:effectRef>
          <a:fontRef idx="minor">
            <a:schemeClr val="tx1"/>
          </a:fontRef>
        </p:style>
      </p:cxnSp>
      <p:cxnSp>
        <p:nvCxnSpPr>
          <p:cNvPr id="110" name="Connecteur droit 109">
            <a:extLst>
              <a:ext uri="{FF2B5EF4-FFF2-40B4-BE49-F238E27FC236}">
                <a16:creationId xmlns:a16="http://schemas.microsoft.com/office/drawing/2014/main" id="{79591B18-0C1E-4403-9E48-F9FA532D37E9}"/>
              </a:ext>
            </a:extLst>
          </p:cNvPr>
          <p:cNvCxnSpPr>
            <a:cxnSpLocks/>
          </p:cNvCxnSpPr>
          <p:nvPr/>
        </p:nvCxnSpPr>
        <p:spPr>
          <a:xfrm flipH="1">
            <a:off x="6694787" y="5448012"/>
            <a:ext cx="1017171" cy="266382"/>
          </a:xfrm>
          <a:prstGeom prst="line">
            <a:avLst/>
          </a:prstGeom>
          <a:ln w="38100">
            <a:solidFill>
              <a:srgbClr val="41EF6A"/>
            </a:solidFill>
          </a:ln>
        </p:spPr>
        <p:style>
          <a:lnRef idx="1">
            <a:schemeClr val="accent1"/>
          </a:lnRef>
          <a:fillRef idx="0">
            <a:schemeClr val="accent1"/>
          </a:fillRef>
          <a:effectRef idx="0">
            <a:schemeClr val="accent1"/>
          </a:effectRef>
          <a:fontRef idx="minor">
            <a:schemeClr val="tx1"/>
          </a:fontRef>
        </p:style>
      </p:cxnSp>
      <p:sp>
        <p:nvSpPr>
          <p:cNvPr id="116" name="ZoneTexte 115">
            <a:extLst>
              <a:ext uri="{FF2B5EF4-FFF2-40B4-BE49-F238E27FC236}">
                <a16:creationId xmlns:a16="http://schemas.microsoft.com/office/drawing/2014/main" id="{63B0F7AF-CC27-4E82-B49E-F5AAE35788BF}"/>
              </a:ext>
            </a:extLst>
          </p:cNvPr>
          <p:cNvSpPr txBox="1"/>
          <p:nvPr/>
        </p:nvSpPr>
        <p:spPr>
          <a:xfrm>
            <a:off x="5887367" y="5747534"/>
            <a:ext cx="1937669" cy="923330"/>
          </a:xfrm>
          <a:prstGeom prst="rect">
            <a:avLst/>
          </a:prstGeom>
          <a:noFill/>
        </p:spPr>
        <p:txBody>
          <a:bodyPr wrap="square" rtlCol="0">
            <a:spAutoFit/>
          </a:bodyPr>
          <a:lstStyle/>
          <a:p>
            <a:pPr algn="ctr"/>
            <a:r>
              <a:rPr lang="fr-FR" b="1" dirty="0">
                <a:solidFill>
                  <a:srgbClr val="13DB43"/>
                </a:solidFill>
              </a:rPr>
              <a:t>Identifier les aliments sains et pas chers</a:t>
            </a:r>
          </a:p>
        </p:txBody>
      </p:sp>
      <p:sp>
        <p:nvSpPr>
          <p:cNvPr id="119" name="ZoneTexte 118">
            <a:extLst>
              <a:ext uri="{FF2B5EF4-FFF2-40B4-BE49-F238E27FC236}">
                <a16:creationId xmlns:a16="http://schemas.microsoft.com/office/drawing/2014/main" id="{7E5A789B-0333-4D02-AF36-EEC0B0708CF2}"/>
              </a:ext>
            </a:extLst>
          </p:cNvPr>
          <p:cNvSpPr txBox="1"/>
          <p:nvPr/>
        </p:nvSpPr>
        <p:spPr>
          <a:xfrm>
            <a:off x="7672758" y="6078980"/>
            <a:ext cx="1937669" cy="646331"/>
          </a:xfrm>
          <a:prstGeom prst="rect">
            <a:avLst/>
          </a:prstGeom>
          <a:noFill/>
        </p:spPr>
        <p:txBody>
          <a:bodyPr wrap="square" rtlCol="0">
            <a:spAutoFit/>
          </a:bodyPr>
          <a:lstStyle/>
          <a:p>
            <a:pPr algn="ctr"/>
            <a:r>
              <a:rPr lang="fr-FR" b="1" dirty="0">
                <a:solidFill>
                  <a:srgbClr val="13DB43"/>
                </a:solidFill>
              </a:rPr>
              <a:t>Développer Fast Food équilibrés</a:t>
            </a:r>
          </a:p>
        </p:txBody>
      </p:sp>
      <p:sp>
        <p:nvSpPr>
          <p:cNvPr id="120" name="ZoneTexte 119">
            <a:extLst>
              <a:ext uri="{FF2B5EF4-FFF2-40B4-BE49-F238E27FC236}">
                <a16:creationId xmlns:a16="http://schemas.microsoft.com/office/drawing/2014/main" id="{1CC6DB1B-A5B5-4939-B0F1-A3F0CD4103EF}"/>
              </a:ext>
            </a:extLst>
          </p:cNvPr>
          <p:cNvSpPr txBox="1"/>
          <p:nvPr/>
        </p:nvSpPr>
        <p:spPr>
          <a:xfrm>
            <a:off x="9530752" y="5808656"/>
            <a:ext cx="2380502" cy="923330"/>
          </a:xfrm>
          <a:prstGeom prst="rect">
            <a:avLst/>
          </a:prstGeom>
          <a:noFill/>
        </p:spPr>
        <p:txBody>
          <a:bodyPr wrap="square" rtlCol="0">
            <a:spAutoFit/>
          </a:bodyPr>
          <a:lstStyle/>
          <a:p>
            <a:pPr algn="ctr"/>
            <a:r>
              <a:rPr lang="fr-FR" b="1" dirty="0">
                <a:solidFill>
                  <a:srgbClr val="13DB43"/>
                </a:solidFill>
              </a:rPr>
              <a:t>Eveil dans les lieux accessibles à tous : cantine</a:t>
            </a:r>
          </a:p>
        </p:txBody>
      </p:sp>
    </p:spTree>
    <p:extLst>
      <p:ext uri="{BB962C8B-B14F-4D97-AF65-F5344CB8AC3E}">
        <p14:creationId xmlns:p14="http://schemas.microsoft.com/office/powerpoint/2010/main" val="590808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a:extLst>
              <a:ext uri="{FF2B5EF4-FFF2-40B4-BE49-F238E27FC236}">
                <a16:creationId xmlns:a16="http://schemas.microsoft.com/office/drawing/2014/main" id="{29A8948D-C445-4EBA-BEB0-671378BC0FAF}"/>
              </a:ext>
            </a:extLst>
          </p:cNvPr>
          <p:cNvSpPr txBox="1">
            <a:spLocks noChangeArrowheads="1"/>
          </p:cNvSpPr>
          <p:nvPr/>
        </p:nvSpPr>
        <p:spPr bwMode="auto">
          <a:xfrm>
            <a:off x="956271" y="307410"/>
            <a:ext cx="10787185" cy="646331"/>
          </a:xfrm>
          <a:prstGeom prst="rect">
            <a:avLst/>
          </a:prstGeom>
          <a:noFill/>
          <a:ln>
            <a:noFill/>
          </a:ln>
          <a:effectLst/>
          <a:extLst>
            <a:ext uri="{909E8E84-426E-40DD-AFC4-6F175D3DCCD1}">
              <a14:hiddenFill xmlns:a14="http://schemas.microsoft.com/office/drawing/2010/main">
                <a:solidFill>
                  <a:srgbClr val="72AED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Arial" panose="020B0604020202020204" pitchFamily="34" charset="0"/>
                <a:cs typeface="Arial" panose="020B0604020202020204" pitchFamily="34" charset="0"/>
              </a:defRPr>
            </a:lvl1pPr>
            <a:lvl2pPr marL="742950" indent="-285750">
              <a:defRPr sz="2000" b="1">
                <a:solidFill>
                  <a:schemeClr val="tx1"/>
                </a:solidFill>
                <a:latin typeface="Arial" panose="020B0604020202020204" pitchFamily="34" charset="0"/>
                <a:cs typeface="Arial" panose="020B0604020202020204" pitchFamily="34" charset="0"/>
              </a:defRPr>
            </a:lvl2pPr>
            <a:lvl3pPr marL="1143000" indent="-228600">
              <a:defRPr sz="2000" b="1">
                <a:solidFill>
                  <a:schemeClr val="tx1"/>
                </a:solidFill>
                <a:latin typeface="Arial" panose="020B0604020202020204" pitchFamily="34" charset="0"/>
                <a:cs typeface="Arial" panose="020B0604020202020204" pitchFamily="34" charset="0"/>
              </a:defRPr>
            </a:lvl3pPr>
            <a:lvl4pPr marL="1600200" indent="-228600">
              <a:defRPr sz="2000" b="1">
                <a:solidFill>
                  <a:schemeClr val="tx1"/>
                </a:solidFill>
                <a:latin typeface="Arial" panose="020B0604020202020204" pitchFamily="34" charset="0"/>
                <a:cs typeface="Arial" panose="020B0604020202020204" pitchFamily="34" charset="0"/>
              </a:defRPr>
            </a:lvl4pPr>
            <a:lvl5pPr marL="2057400" indent="-22860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algn="r" eaLnBrk="1" hangingPunct="1"/>
            <a:r>
              <a:rPr lang="en-US" altLang="fr-FR" sz="3600" dirty="0" err="1">
                <a:solidFill>
                  <a:srgbClr val="C00000"/>
                </a:solidFill>
                <a:latin typeface="Century Gothic" panose="020B0502020202020204" pitchFamily="34" charset="0"/>
              </a:rPr>
              <a:t>Préciser</a:t>
            </a:r>
            <a:r>
              <a:rPr lang="en-US" altLang="fr-FR" sz="3600" dirty="0">
                <a:solidFill>
                  <a:srgbClr val="C00000"/>
                </a:solidFill>
                <a:latin typeface="Century Gothic" panose="020B0502020202020204" pitchFamily="34" charset="0"/>
              </a:rPr>
              <a:t> la solution …</a:t>
            </a:r>
          </a:p>
        </p:txBody>
      </p:sp>
      <p:sp>
        <p:nvSpPr>
          <p:cNvPr id="4" name="Rectangle 3">
            <a:extLst>
              <a:ext uri="{FF2B5EF4-FFF2-40B4-BE49-F238E27FC236}">
                <a16:creationId xmlns:a16="http://schemas.microsoft.com/office/drawing/2014/main" id="{27E180D8-68A3-4962-9564-A869538EA824}"/>
              </a:ext>
            </a:extLst>
          </p:cNvPr>
          <p:cNvSpPr/>
          <p:nvPr/>
        </p:nvSpPr>
        <p:spPr>
          <a:xfrm>
            <a:off x="1306264" y="1510429"/>
            <a:ext cx="10087197" cy="4401205"/>
          </a:xfrm>
          <a:prstGeom prst="rect">
            <a:avLst/>
          </a:prstGeom>
        </p:spPr>
        <p:txBody>
          <a:bodyPr wrap="square">
            <a:spAutoFit/>
          </a:bodyPr>
          <a:lstStyle/>
          <a:p>
            <a:pPr algn="just"/>
            <a:r>
              <a:rPr lang="fr-FR" sz="2800" b="1" dirty="0">
                <a:solidFill>
                  <a:srgbClr val="C00000"/>
                </a:solidFill>
              </a:rPr>
              <a:t>La carte des idées donnent des pistes de solutions, préciser une ou plusieurs d’entre elles en répondant aux questions suivantes : </a:t>
            </a:r>
          </a:p>
          <a:p>
            <a:pPr algn="just"/>
            <a:endParaRPr lang="fr-FR" sz="1200" b="1" dirty="0"/>
          </a:p>
          <a:p>
            <a:pPr algn="just"/>
            <a:r>
              <a:rPr lang="fr-FR" sz="2800" b="1" dirty="0"/>
              <a:t>Impact</a:t>
            </a:r>
          </a:p>
          <a:p>
            <a:pPr marL="342900" indent="-342900">
              <a:buFont typeface="Arial" panose="020B0604020202020204" pitchFamily="34" charset="0"/>
              <a:buChar char="•"/>
            </a:pPr>
            <a:r>
              <a:rPr lang="fr-FR" sz="2400" dirty="0"/>
              <a:t>A qui est-elle utile et pourquoi ?</a:t>
            </a:r>
          </a:p>
          <a:p>
            <a:pPr marL="342900" indent="-342900">
              <a:buFont typeface="Arial" panose="020B0604020202020204" pitchFamily="34" charset="0"/>
              <a:buChar char="•"/>
            </a:pPr>
            <a:r>
              <a:rPr lang="fr-FR" sz="2400" dirty="0"/>
              <a:t>Comment contribue-t-elle à résoudre le problème posé ?</a:t>
            </a:r>
          </a:p>
          <a:p>
            <a:pPr marL="342900" indent="-342900">
              <a:buFont typeface="Arial" panose="020B0604020202020204" pitchFamily="34" charset="0"/>
              <a:buChar char="•"/>
            </a:pPr>
            <a:r>
              <a:rPr lang="fr-FR" sz="2400" dirty="0"/>
              <a:t>En quoi représente-t-elle une amélioration par rapport à ce qui existe ? </a:t>
            </a:r>
          </a:p>
          <a:p>
            <a:pPr algn="just"/>
            <a:r>
              <a:rPr lang="fr-FR" sz="2800" b="1" dirty="0"/>
              <a:t>Faisabilité</a:t>
            </a:r>
          </a:p>
          <a:p>
            <a:pPr marL="342900" indent="-342900">
              <a:buFont typeface="Arial" panose="020B0604020202020204" pitchFamily="34" charset="0"/>
              <a:buChar char="•"/>
            </a:pPr>
            <a:r>
              <a:rPr lang="fr-FR" sz="2400" dirty="0"/>
              <a:t>Comment la solution fonctionne-t-elle ?</a:t>
            </a:r>
          </a:p>
          <a:p>
            <a:pPr marL="342900" indent="-342900">
              <a:buFont typeface="Arial" panose="020B0604020202020204" pitchFamily="34" charset="0"/>
              <a:buChar char="•"/>
            </a:pPr>
            <a:r>
              <a:rPr lang="fr-FR" sz="2400" dirty="0"/>
              <a:t>Pourrez-vous développer un prototype ou une maquette à présenter ?</a:t>
            </a:r>
          </a:p>
          <a:p>
            <a:endParaRPr lang="fr-FR" sz="3600" dirty="0"/>
          </a:p>
        </p:txBody>
      </p:sp>
      <p:sp>
        <p:nvSpPr>
          <p:cNvPr id="5" name="Rectangle 4">
            <a:extLst>
              <a:ext uri="{FF2B5EF4-FFF2-40B4-BE49-F238E27FC236}">
                <a16:creationId xmlns:a16="http://schemas.microsoft.com/office/drawing/2014/main" id="{E15993D1-D003-434A-9483-D5FD72543710}"/>
              </a:ext>
            </a:extLst>
          </p:cNvPr>
          <p:cNvSpPr/>
          <p:nvPr/>
        </p:nvSpPr>
        <p:spPr>
          <a:xfrm>
            <a:off x="181740" y="6467474"/>
            <a:ext cx="3563542" cy="369332"/>
          </a:xfrm>
          <a:prstGeom prst="rect">
            <a:avLst/>
          </a:prstGeom>
        </p:spPr>
        <p:txBody>
          <a:bodyPr wrap="square">
            <a:spAutoFit/>
          </a:bodyPr>
          <a:lstStyle/>
          <a:p>
            <a:r>
              <a:rPr lang="fr-FR" b="1" dirty="0"/>
              <a:t>© Science Factor Global Contact</a:t>
            </a:r>
            <a:endParaRPr lang="fr-FR" dirty="0"/>
          </a:p>
        </p:txBody>
      </p:sp>
    </p:spTree>
    <p:extLst>
      <p:ext uri="{BB962C8B-B14F-4D97-AF65-F5344CB8AC3E}">
        <p14:creationId xmlns:p14="http://schemas.microsoft.com/office/powerpoint/2010/main" val="2260085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a:extLst>
              <a:ext uri="{FF2B5EF4-FFF2-40B4-BE49-F238E27FC236}">
                <a16:creationId xmlns:a16="http://schemas.microsoft.com/office/drawing/2014/main" id="{728F0A2F-DE50-4B0E-9256-5206F5C8E294}"/>
              </a:ext>
            </a:extLst>
          </p:cNvPr>
          <p:cNvSpPr txBox="1">
            <a:spLocks noChangeArrowheads="1"/>
          </p:cNvSpPr>
          <p:nvPr/>
        </p:nvSpPr>
        <p:spPr bwMode="auto">
          <a:xfrm>
            <a:off x="1051964" y="286142"/>
            <a:ext cx="10787185" cy="954107"/>
          </a:xfrm>
          <a:prstGeom prst="rect">
            <a:avLst/>
          </a:prstGeom>
          <a:noFill/>
          <a:ln>
            <a:noFill/>
          </a:ln>
          <a:effectLst/>
          <a:extLst>
            <a:ext uri="{909E8E84-426E-40DD-AFC4-6F175D3DCCD1}">
              <a14:hiddenFill xmlns:a14="http://schemas.microsoft.com/office/drawing/2010/main">
                <a:solidFill>
                  <a:srgbClr val="72AED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Arial" panose="020B0604020202020204" pitchFamily="34" charset="0"/>
                <a:cs typeface="Arial" panose="020B0604020202020204" pitchFamily="34" charset="0"/>
              </a:defRPr>
            </a:lvl1pPr>
            <a:lvl2pPr marL="742950" indent="-285750">
              <a:defRPr sz="2000" b="1">
                <a:solidFill>
                  <a:schemeClr val="tx1"/>
                </a:solidFill>
                <a:latin typeface="Arial" panose="020B0604020202020204" pitchFamily="34" charset="0"/>
                <a:cs typeface="Arial" panose="020B0604020202020204" pitchFamily="34" charset="0"/>
              </a:defRPr>
            </a:lvl2pPr>
            <a:lvl3pPr marL="1143000" indent="-228600">
              <a:defRPr sz="2000" b="1">
                <a:solidFill>
                  <a:schemeClr val="tx1"/>
                </a:solidFill>
                <a:latin typeface="Arial" panose="020B0604020202020204" pitchFamily="34" charset="0"/>
                <a:cs typeface="Arial" panose="020B0604020202020204" pitchFamily="34" charset="0"/>
              </a:defRPr>
            </a:lvl3pPr>
            <a:lvl4pPr marL="1600200" indent="-228600">
              <a:defRPr sz="2000" b="1">
                <a:solidFill>
                  <a:schemeClr val="tx1"/>
                </a:solidFill>
                <a:latin typeface="Arial" panose="020B0604020202020204" pitchFamily="34" charset="0"/>
                <a:cs typeface="Arial" panose="020B0604020202020204" pitchFamily="34" charset="0"/>
              </a:defRPr>
            </a:lvl4pPr>
            <a:lvl5pPr marL="2057400" indent="-22860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algn="r" eaLnBrk="1" hangingPunct="1"/>
            <a:r>
              <a:rPr lang="en-US" altLang="fr-FR" sz="2800" dirty="0">
                <a:solidFill>
                  <a:srgbClr val="C00000"/>
                </a:solidFill>
                <a:latin typeface="Century Gothic" panose="020B0502020202020204" pitchFamily="34" charset="0"/>
              </a:rPr>
              <a:t>… et </a:t>
            </a:r>
            <a:r>
              <a:rPr lang="en-US" altLang="fr-FR" sz="2800" dirty="0" err="1">
                <a:solidFill>
                  <a:srgbClr val="C00000"/>
                </a:solidFill>
                <a:latin typeface="Century Gothic" panose="020B0502020202020204" pitchFamily="34" charset="0"/>
              </a:rPr>
              <a:t>en</a:t>
            </a:r>
            <a:r>
              <a:rPr lang="en-US" altLang="fr-FR" sz="2800" dirty="0">
                <a:solidFill>
                  <a:srgbClr val="C00000"/>
                </a:solidFill>
                <a:latin typeface="Century Gothic" panose="020B0502020202020204" pitchFamily="34" charset="0"/>
              </a:rPr>
              <a:t> </a:t>
            </a:r>
            <a:r>
              <a:rPr lang="en-US" altLang="fr-FR" sz="2800" dirty="0" err="1">
                <a:solidFill>
                  <a:srgbClr val="C00000"/>
                </a:solidFill>
                <a:latin typeface="Century Gothic" panose="020B0502020202020204" pitchFamily="34" charset="0"/>
              </a:rPr>
              <a:t>choisir</a:t>
            </a:r>
            <a:r>
              <a:rPr lang="en-US" altLang="fr-FR" sz="2800" dirty="0">
                <a:solidFill>
                  <a:srgbClr val="C00000"/>
                </a:solidFill>
                <a:latin typeface="Century Gothic" panose="020B0502020202020204" pitchFamily="34" charset="0"/>
              </a:rPr>
              <a:t> </a:t>
            </a:r>
            <a:r>
              <a:rPr lang="en-US" altLang="fr-FR" sz="2800" dirty="0" err="1">
                <a:solidFill>
                  <a:srgbClr val="C00000"/>
                </a:solidFill>
                <a:latin typeface="Century Gothic" panose="020B0502020202020204" pitchFamily="34" charset="0"/>
              </a:rPr>
              <a:t>une</a:t>
            </a:r>
            <a:r>
              <a:rPr lang="en-US" altLang="fr-FR" sz="2800" dirty="0">
                <a:solidFill>
                  <a:srgbClr val="C00000"/>
                </a:solidFill>
                <a:latin typeface="Century Gothic" panose="020B0502020202020204" pitchFamily="34" charset="0"/>
              </a:rPr>
              <a:t> </a:t>
            </a:r>
            <a:r>
              <a:rPr lang="en-US" altLang="fr-FR" sz="2800" dirty="0" err="1">
                <a:solidFill>
                  <a:srgbClr val="C00000"/>
                </a:solidFill>
                <a:latin typeface="Century Gothic" panose="020B0502020202020204" pitchFamily="34" charset="0"/>
              </a:rPr>
              <a:t>en</a:t>
            </a:r>
            <a:r>
              <a:rPr lang="en-US" altLang="fr-FR" sz="2800" dirty="0">
                <a:solidFill>
                  <a:srgbClr val="C00000"/>
                </a:solidFill>
                <a:latin typeface="Century Gothic" panose="020B0502020202020204" pitchFamily="34" charset="0"/>
              </a:rPr>
              <a:t> </a:t>
            </a:r>
            <a:r>
              <a:rPr lang="en-US" altLang="fr-FR" sz="2800" dirty="0" err="1">
                <a:solidFill>
                  <a:srgbClr val="C00000"/>
                </a:solidFill>
                <a:latin typeface="Century Gothic" panose="020B0502020202020204" pitchFamily="34" charset="0"/>
              </a:rPr>
              <a:t>fonction</a:t>
            </a:r>
            <a:r>
              <a:rPr lang="en-US" altLang="fr-FR" sz="2800" dirty="0">
                <a:solidFill>
                  <a:srgbClr val="C00000"/>
                </a:solidFill>
                <a:latin typeface="Century Gothic" panose="020B0502020202020204" pitchFamily="34" charset="0"/>
              </a:rPr>
              <a:t> de son impact et de la </a:t>
            </a:r>
            <a:r>
              <a:rPr lang="en-US" altLang="fr-FR" sz="2800" dirty="0" err="1">
                <a:solidFill>
                  <a:srgbClr val="C00000"/>
                </a:solidFill>
                <a:latin typeface="Century Gothic" panose="020B0502020202020204" pitchFamily="34" charset="0"/>
              </a:rPr>
              <a:t>faisabilité</a:t>
            </a:r>
            <a:r>
              <a:rPr lang="en-US" altLang="fr-FR" sz="2800" dirty="0">
                <a:solidFill>
                  <a:srgbClr val="C00000"/>
                </a:solidFill>
                <a:latin typeface="Century Gothic" panose="020B0502020202020204" pitchFamily="34" charset="0"/>
              </a:rPr>
              <a:t> </a:t>
            </a:r>
          </a:p>
        </p:txBody>
      </p:sp>
      <p:pic>
        <p:nvPicPr>
          <p:cNvPr id="2" name="Image 1">
            <a:extLst>
              <a:ext uri="{FF2B5EF4-FFF2-40B4-BE49-F238E27FC236}">
                <a16:creationId xmlns:a16="http://schemas.microsoft.com/office/drawing/2014/main" id="{7EA951B0-27A9-4566-A21C-30C4E663C61A}"/>
              </a:ext>
            </a:extLst>
          </p:cNvPr>
          <p:cNvPicPr>
            <a:picLocks noChangeAspect="1"/>
          </p:cNvPicPr>
          <p:nvPr/>
        </p:nvPicPr>
        <p:blipFill>
          <a:blip r:embed="rId3"/>
          <a:stretch>
            <a:fillRect/>
          </a:stretch>
        </p:blipFill>
        <p:spPr>
          <a:xfrm>
            <a:off x="3061518" y="1535888"/>
            <a:ext cx="5144386" cy="4608512"/>
          </a:xfrm>
          <a:prstGeom prst="rect">
            <a:avLst/>
          </a:prstGeom>
        </p:spPr>
      </p:pic>
      <p:sp>
        <p:nvSpPr>
          <p:cNvPr id="4" name="Rectangle 3">
            <a:extLst>
              <a:ext uri="{FF2B5EF4-FFF2-40B4-BE49-F238E27FC236}">
                <a16:creationId xmlns:a16="http://schemas.microsoft.com/office/drawing/2014/main" id="{5881210C-8FC2-48CB-890E-A16A3AD81D1D}"/>
              </a:ext>
            </a:extLst>
          </p:cNvPr>
          <p:cNvSpPr/>
          <p:nvPr/>
        </p:nvSpPr>
        <p:spPr>
          <a:xfrm>
            <a:off x="181740" y="6467474"/>
            <a:ext cx="3563542" cy="369332"/>
          </a:xfrm>
          <a:prstGeom prst="rect">
            <a:avLst/>
          </a:prstGeom>
        </p:spPr>
        <p:txBody>
          <a:bodyPr wrap="square">
            <a:spAutoFit/>
          </a:bodyPr>
          <a:lstStyle/>
          <a:p>
            <a:r>
              <a:rPr lang="fr-FR" b="1" dirty="0"/>
              <a:t>© Science Factor Global Contact</a:t>
            </a:r>
            <a:endParaRPr lang="fr-FR" dirty="0"/>
          </a:p>
        </p:txBody>
      </p:sp>
    </p:spTree>
    <p:extLst>
      <p:ext uri="{BB962C8B-B14F-4D97-AF65-F5344CB8AC3E}">
        <p14:creationId xmlns:p14="http://schemas.microsoft.com/office/powerpoint/2010/main" val="3764464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a:extLst>
              <a:ext uri="{FF2B5EF4-FFF2-40B4-BE49-F238E27FC236}">
                <a16:creationId xmlns:a16="http://schemas.microsoft.com/office/drawing/2014/main" id="{2D799CCA-5320-4919-A1CE-5090DADC678D}"/>
              </a:ext>
            </a:extLst>
          </p:cNvPr>
          <p:cNvSpPr txBox="1">
            <a:spLocks noChangeArrowheads="1"/>
          </p:cNvSpPr>
          <p:nvPr/>
        </p:nvSpPr>
        <p:spPr bwMode="auto">
          <a:xfrm>
            <a:off x="2780430" y="357871"/>
            <a:ext cx="8974317" cy="646331"/>
          </a:xfrm>
          <a:prstGeom prst="rect">
            <a:avLst/>
          </a:prstGeom>
          <a:noFill/>
          <a:ln>
            <a:noFill/>
          </a:ln>
          <a:effectLst/>
          <a:extLst>
            <a:ext uri="{909E8E84-426E-40DD-AFC4-6F175D3DCCD1}">
              <a14:hiddenFill xmlns:a14="http://schemas.microsoft.com/office/drawing/2010/main">
                <a:solidFill>
                  <a:srgbClr val="72AED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Arial" panose="020B0604020202020204" pitchFamily="34" charset="0"/>
                <a:cs typeface="Arial" panose="020B0604020202020204" pitchFamily="34" charset="0"/>
              </a:defRPr>
            </a:lvl1pPr>
            <a:lvl2pPr marL="742950" indent="-285750">
              <a:defRPr sz="2000" b="1">
                <a:solidFill>
                  <a:schemeClr val="tx1"/>
                </a:solidFill>
                <a:latin typeface="Arial" panose="020B0604020202020204" pitchFamily="34" charset="0"/>
                <a:cs typeface="Arial" panose="020B0604020202020204" pitchFamily="34" charset="0"/>
              </a:defRPr>
            </a:lvl2pPr>
            <a:lvl3pPr marL="1143000" indent="-228600">
              <a:defRPr sz="2000" b="1">
                <a:solidFill>
                  <a:schemeClr val="tx1"/>
                </a:solidFill>
                <a:latin typeface="Arial" panose="020B0604020202020204" pitchFamily="34" charset="0"/>
                <a:cs typeface="Arial" panose="020B0604020202020204" pitchFamily="34" charset="0"/>
              </a:defRPr>
            </a:lvl3pPr>
            <a:lvl4pPr marL="1600200" indent="-228600">
              <a:defRPr sz="2000" b="1">
                <a:solidFill>
                  <a:schemeClr val="tx1"/>
                </a:solidFill>
                <a:latin typeface="Arial" panose="020B0604020202020204" pitchFamily="34" charset="0"/>
                <a:cs typeface="Arial" panose="020B0604020202020204" pitchFamily="34" charset="0"/>
              </a:defRPr>
            </a:lvl4pPr>
            <a:lvl5pPr marL="2057400" indent="-22860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algn="r" eaLnBrk="1" hangingPunct="1"/>
            <a:r>
              <a:rPr lang="en-US" altLang="fr-FR" sz="3600" dirty="0" err="1">
                <a:solidFill>
                  <a:srgbClr val="C00000"/>
                </a:solidFill>
                <a:latin typeface="Century Gothic" panose="020B0502020202020204" pitchFamily="34" charset="0"/>
              </a:rPr>
              <a:t>Trouver</a:t>
            </a:r>
            <a:r>
              <a:rPr lang="en-US" altLang="fr-FR" sz="3600" dirty="0">
                <a:solidFill>
                  <a:srgbClr val="C00000"/>
                </a:solidFill>
                <a:latin typeface="Century Gothic" panose="020B0502020202020204" pitchFamily="34" charset="0"/>
              </a:rPr>
              <a:t> </a:t>
            </a:r>
            <a:r>
              <a:rPr lang="en-US" altLang="fr-FR" sz="3600" dirty="0" err="1">
                <a:solidFill>
                  <a:srgbClr val="C00000"/>
                </a:solidFill>
                <a:latin typeface="Century Gothic" panose="020B0502020202020204" pitchFamily="34" charset="0"/>
              </a:rPr>
              <a:t>une</a:t>
            </a:r>
            <a:r>
              <a:rPr lang="en-US" altLang="fr-FR" sz="3600" dirty="0">
                <a:solidFill>
                  <a:srgbClr val="C00000"/>
                </a:solidFill>
                <a:latin typeface="Century Gothic" panose="020B0502020202020204" pitchFamily="34" charset="0"/>
              </a:rPr>
              <a:t> solution</a:t>
            </a:r>
          </a:p>
        </p:txBody>
      </p:sp>
      <p:sp>
        <p:nvSpPr>
          <p:cNvPr id="8" name="Rectangle 7">
            <a:extLst>
              <a:ext uri="{FF2B5EF4-FFF2-40B4-BE49-F238E27FC236}">
                <a16:creationId xmlns:a16="http://schemas.microsoft.com/office/drawing/2014/main" id="{E263879A-2024-4A6A-96FB-167F9FC363DB}"/>
              </a:ext>
            </a:extLst>
          </p:cNvPr>
          <p:cNvSpPr/>
          <p:nvPr/>
        </p:nvSpPr>
        <p:spPr>
          <a:xfrm>
            <a:off x="1923656" y="2631488"/>
            <a:ext cx="8256290" cy="2554545"/>
          </a:xfrm>
          <a:prstGeom prst="rect">
            <a:avLst/>
          </a:prstGeom>
        </p:spPr>
        <p:txBody>
          <a:bodyPr wrap="square">
            <a:spAutoFit/>
          </a:bodyPr>
          <a:lstStyle/>
          <a:p>
            <a:pPr algn="just"/>
            <a:r>
              <a:rPr lang="fr-FR" sz="3200" dirty="0"/>
              <a:t>Pour bien formuler l’idée et préciser le projet :</a:t>
            </a:r>
          </a:p>
          <a:p>
            <a:pPr marL="514350" indent="-514350" algn="just">
              <a:buFont typeface="+mj-lt"/>
              <a:buAutoNum type="arabicPeriod"/>
            </a:pPr>
            <a:r>
              <a:rPr lang="fr-FR" sz="3200" dirty="0"/>
              <a:t>Définir le problème et en comprendre les causes </a:t>
            </a:r>
          </a:p>
          <a:p>
            <a:pPr marL="514350" indent="-514350" algn="just">
              <a:buFont typeface="+mj-lt"/>
              <a:buAutoNum type="arabicPeriod"/>
            </a:pPr>
            <a:r>
              <a:rPr lang="fr-FR" sz="3200" dirty="0"/>
              <a:t>Identifier les pistes de solutions</a:t>
            </a:r>
          </a:p>
          <a:p>
            <a:pPr marL="514350" indent="-514350" algn="just">
              <a:buFont typeface="+mj-lt"/>
              <a:buAutoNum type="arabicPeriod"/>
            </a:pPr>
            <a:r>
              <a:rPr lang="fr-FR" sz="3200" dirty="0"/>
              <a:t>Choisir une solution</a:t>
            </a:r>
          </a:p>
        </p:txBody>
      </p:sp>
      <p:sp>
        <p:nvSpPr>
          <p:cNvPr id="9" name="Text Box 2">
            <a:extLst>
              <a:ext uri="{FF2B5EF4-FFF2-40B4-BE49-F238E27FC236}">
                <a16:creationId xmlns:a16="http://schemas.microsoft.com/office/drawing/2014/main" id="{D11F86AA-1663-442E-A26D-6D88F54907B3}"/>
              </a:ext>
            </a:extLst>
          </p:cNvPr>
          <p:cNvSpPr txBox="1">
            <a:spLocks noChangeArrowheads="1"/>
          </p:cNvSpPr>
          <p:nvPr/>
        </p:nvSpPr>
        <p:spPr bwMode="auto">
          <a:xfrm>
            <a:off x="1923656" y="1671967"/>
            <a:ext cx="6954529" cy="646331"/>
          </a:xfrm>
          <a:prstGeom prst="rect">
            <a:avLst/>
          </a:prstGeom>
          <a:noFill/>
          <a:ln>
            <a:noFill/>
          </a:ln>
          <a:effectLst/>
          <a:extLst>
            <a:ext uri="{909E8E84-426E-40DD-AFC4-6F175D3DCCD1}">
              <a14:hiddenFill xmlns:a14="http://schemas.microsoft.com/office/drawing/2010/main">
                <a:solidFill>
                  <a:srgbClr val="72AED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Arial" panose="020B0604020202020204" pitchFamily="34" charset="0"/>
                <a:cs typeface="Arial" panose="020B0604020202020204" pitchFamily="34" charset="0"/>
              </a:defRPr>
            </a:lvl1pPr>
            <a:lvl2pPr marL="742950" indent="-285750">
              <a:defRPr sz="2000" b="1">
                <a:solidFill>
                  <a:schemeClr val="tx1"/>
                </a:solidFill>
                <a:latin typeface="Arial" panose="020B0604020202020204" pitchFamily="34" charset="0"/>
                <a:cs typeface="Arial" panose="020B0604020202020204" pitchFamily="34" charset="0"/>
              </a:defRPr>
            </a:lvl2pPr>
            <a:lvl3pPr marL="1143000" indent="-228600">
              <a:defRPr sz="2000" b="1">
                <a:solidFill>
                  <a:schemeClr val="tx1"/>
                </a:solidFill>
                <a:latin typeface="Arial" panose="020B0604020202020204" pitchFamily="34" charset="0"/>
                <a:cs typeface="Arial" panose="020B0604020202020204" pitchFamily="34" charset="0"/>
              </a:defRPr>
            </a:lvl3pPr>
            <a:lvl4pPr marL="1600200" indent="-228600">
              <a:defRPr sz="2000" b="1">
                <a:solidFill>
                  <a:schemeClr val="tx1"/>
                </a:solidFill>
                <a:latin typeface="Arial" panose="020B0604020202020204" pitchFamily="34" charset="0"/>
                <a:cs typeface="Arial" panose="020B0604020202020204" pitchFamily="34" charset="0"/>
              </a:defRPr>
            </a:lvl4pPr>
            <a:lvl5pPr marL="2057400" indent="-22860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algn="r" eaLnBrk="1" hangingPunct="1"/>
            <a:r>
              <a:rPr lang="en-US" altLang="fr-FR" sz="3600" dirty="0" err="1">
                <a:solidFill>
                  <a:srgbClr val="C00000"/>
                </a:solidFill>
                <a:latin typeface="Century Gothic" panose="020B0502020202020204" pitchFamily="34" charset="0"/>
              </a:rPr>
              <a:t>Quelles</a:t>
            </a:r>
            <a:r>
              <a:rPr lang="en-US" altLang="fr-FR" sz="3600" dirty="0">
                <a:solidFill>
                  <a:srgbClr val="C00000"/>
                </a:solidFill>
                <a:latin typeface="Century Gothic" panose="020B0502020202020204" pitchFamily="34" charset="0"/>
              </a:rPr>
              <a:t> </a:t>
            </a:r>
            <a:r>
              <a:rPr lang="en-US" altLang="fr-FR" sz="3600" dirty="0" err="1">
                <a:solidFill>
                  <a:srgbClr val="C00000"/>
                </a:solidFill>
                <a:latin typeface="Century Gothic" panose="020B0502020202020204" pitchFamily="34" charset="0"/>
              </a:rPr>
              <a:t>sont</a:t>
            </a:r>
            <a:r>
              <a:rPr lang="en-US" altLang="fr-FR" sz="3600" dirty="0">
                <a:solidFill>
                  <a:srgbClr val="C00000"/>
                </a:solidFill>
                <a:latin typeface="Century Gothic" panose="020B0502020202020204" pitchFamily="34" charset="0"/>
              </a:rPr>
              <a:t> les </a:t>
            </a:r>
            <a:r>
              <a:rPr lang="en-US" altLang="fr-FR" sz="3600" dirty="0" err="1">
                <a:solidFill>
                  <a:srgbClr val="C00000"/>
                </a:solidFill>
                <a:latin typeface="Century Gothic" panose="020B0502020202020204" pitchFamily="34" charset="0"/>
              </a:rPr>
              <a:t>étapes</a:t>
            </a:r>
            <a:r>
              <a:rPr lang="en-US" altLang="fr-FR" sz="3600" dirty="0">
                <a:solidFill>
                  <a:srgbClr val="C00000"/>
                </a:solidFill>
                <a:latin typeface="Century Gothic" panose="020B0502020202020204" pitchFamily="34" charset="0"/>
              </a:rPr>
              <a:t> ?   </a:t>
            </a:r>
          </a:p>
        </p:txBody>
      </p:sp>
      <p:sp>
        <p:nvSpPr>
          <p:cNvPr id="5" name="Rectangle 4">
            <a:extLst>
              <a:ext uri="{FF2B5EF4-FFF2-40B4-BE49-F238E27FC236}">
                <a16:creationId xmlns:a16="http://schemas.microsoft.com/office/drawing/2014/main" id="{DB1959DD-2045-4C7E-9654-5A9E95BAF40C}"/>
              </a:ext>
            </a:extLst>
          </p:cNvPr>
          <p:cNvSpPr/>
          <p:nvPr/>
        </p:nvSpPr>
        <p:spPr>
          <a:xfrm>
            <a:off x="181740" y="6467474"/>
            <a:ext cx="3563542" cy="369332"/>
          </a:xfrm>
          <a:prstGeom prst="rect">
            <a:avLst/>
          </a:prstGeom>
        </p:spPr>
        <p:txBody>
          <a:bodyPr wrap="square">
            <a:spAutoFit/>
          </a:bodyPr>
          <a:lstStyle/>
          <a:p>
            <a:r>
              <a:rPr lang="fr-FR" b="1" dirty="0"/>
              <a:t>© Science Factor Global Contact</a:t>
            </a:r>
            <a:endParaRPr lang="fr-FR" dirty="0"/>
          </a:p>
        </p:txBody>
      </p:sp>
    </p:spTree>
    <p:extLst>
      <p:ext uri="{BB962C8B-B14F-4D97-AF65-F5344CB8AC3E}">
        <p14:creationId xmlns:p14="http://schemas.microsoft.com/office/powerpoint/2010/main" val="3443194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F3CDEFC-042E-4104-A4D3-222F4412DECF}"/>
              </a:ext>
            </a:extLst>
          </p:cNvPr>
          <p:cNvSpPr/>
          <p:nvPr/>
        </p:nvSpPr>
        <p:spPr>
          <a:xfrm>
            <a:off x="9841320" y="3094074"/>
            <a:ext cx="2037022" cy="2251848"/>
          </a:xfrm>
          <a:prstGeom prst="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La cause précédente est le nouveau problème à résoudre.</a:t>
            </a:r>
          </a:p>
          <a:p>
            <a:pPr algn="ctr"/>
            <a:r>
              <a:rPr lang="fr-FR" b="1" dirty="0">
                <a:solidFill>
                  <a:schemeClr val="tx1"/>
                </a:solidFill>
              </a:rPr>
              <a:t>Répondre à la question </a:t>
            </a:r>
          </a:p>
          <a:p>
            <a:pPr algn="ctr"/>
            <a:r>
              <a:rPr lang="fr-FR" b="1" dirty="0">
                <a:solidFill>
                  <a:schemeClr val="tx1"/>
                </a:solidFill>
              </a:rPr>
              <a:t>pourquoi ? </a:t>
            </a:r>
          </a:p>
        </p:txBody>
      </p:sp>
      <p:sp>
        <p:nvSpPr>
          <p:cNvPr id="15" name="Rectangle 14">
            <a:extLst>
              <a:ext uri="{FF2B5EF4-FFF2-40B4-BE49-F238E27FC236}">
                <a16:creationId xmlns:a16="http://schemas.microsoft.com/office/drawing/2014/main" id="{FCE69794-9CCB-4075-BCB2-6D61D1573B61}"/>
              </a:ext>
            </a:extLst>
          </p:cNvPr>
          <p:cNvSpPr/>
          <p:nvPr/>
        </p:nvSpPr>
        <p:spPr>
          <a:xfrm>
            <a:off x="7375010" y="3094074"/>
            <a:ext cx="2037022" cy="2251848"/>
          </a:xfrm>
          <a:prstGeom prst="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La cause précédente est le nouveau problème à résoudre.</a:t>
            </a:r>
          </a:p>
          <a:p>
            <a:pPr algn="ctr"/>
            <a:r>
              <a:rPr lang="fr-FR" b="1" dirty="0">
                <a:solidFill>
                  <a:schemeClr val="tx1"/>
                </a:solidFill>
              </a:rPr>
              <a:t>Répondre à la question </a:t>
            </a:r>
          </a:p>
          <a:p>
            <a:pPr algn="ctr"/>
            <a:r>
              <a:rPr lang="fr-FR" b="1" dirty="0">
                <a:solidFill>
                  <a:schemeClr val="tx1"/>
                </a:solidFill>
              </a:rPr>
              <a:t>pourquoi ? </a:t>
            </a:r>
          </a:p>
        </p:txBody>
      </p:sp>
      <p:sp>
        <p:nvSpPr>
          <p:cNvPr id="4" name="Text Box 2">
            <a:extLst>
              <a:ext uri="{FF2B5EF4-FFF2-40B4-BE49-F238E27FC236}">
                <a16:creationId xmlns:a16="http://schemas.microsoft.com/office/drawing/2014/main" id="{C066C452-A5D5-4A98-997B-31528CE9DD64}"/>
              </a:ext>
            </a:extLst>
          </p:cNvPr>
          <p:cNvSpPr txBox="1">
            <a:spLocks noChangeArrowheads="1"/>
          </p:cNvSpPr>
          <p:nvPr/>
        </p:nvSpPr>
        <p:spPr bwMode="auto">
          <a:xfrm>
            <a:off x="2780430" y="357871"/>
            <a:ext cx="8974317" cy="646331"/>
          </a:xfrm>
          <a:prstGeom prst="rect">
            <a:avLst/>
          </a:prstGeom>
          <a:noFill/>
          <a:ln>
            <a:noFill/>
          </a:ln>
          <a:effectLst/>
          <a:extLst>
            <a:ext uri="{909E8E84-426E-40DD-AFC4-6F175D3DCCD1}">
              <a14:hiddenFill xmlns:a14="http://schemas.microsoft.com/office/drawing/2010/main">
                <a:solidFill>
                  <a:srgbClr val="72AED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Arial" panose="020B0604020202020204" pitchFamily="34" charset="0"/>
                <a:cs typeface="Arial" panose="020B0604020202020204" pitchFamily="34" charset="0"/>
              </a:defRPr>
            </a:lvl1pPr>
            <a:lvl2pPr marL="742950" indent="-285750">
              <a:defRPr sz="2000" b="1">
                <a:solidFill>
                  <a:schemeClr val="tx1"/>
                </a:solidFill>
                <a:latin typeface="Arial" panose="020B0604020202020204" pitchFamily="34" charset="0"/>
                <a:cs typeface="Arial" panose="020B0604020202020204" pitchFamily="34" charset="0"/>
              </a:defRPr>
            </a:lvl2pPr>
            <a:lvl3pPr marL="1143000" indent="-228600">
              <a:defRPr sz="2000" b="1">
                <a:solidFill>
                  <a:schemeClr val="tx1"/>
                </a:solidFill>
                <a:latin typeface="Arial" panose="020B0604020202020204" pitchFamily="34" charset="0"/>
                <a:cs typeface="Arial" panose="020B0604020202020204" pitchFamily="34" charset="0"/>
              </a:defRPr>
            </a:lvl3pPr>
            <a:lvl4pPr marL="1600200" indent="-228600">
              <a:defRPr sz="2000" b="1">
                <a:solidFill>
                  <a:schemeClr val="tx1"/>
                </a:solidFill>
                <a:latin typeface="Arial" panose="020B0604020202020204" pitchFamily="34" charset="0"/>
                <a:cs typeface="Arial" panose="020B0604020202020204" pitchFamily="34" charset="0"/>
              </a:defRPr>
            </a:lvl4pPr>
            <a:lvl5pPr marL="2057400" indent="-22860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algn="r" eaLnBrk="1" hangingPunct="1"/>
            <a:r>
              <a:rPr lang="en-US" altLang="fr-FR" sz="3600" dirty="0" err="1">
                <a:solidFill>
                  <a:srgbClr val="C00000"/>
                </a:solidFill>
                <a:latin typeface="Century Gothic" panose="020B0502020202020204" pitchFamily="34" charset="0"/>
              </a:rPr>
              <a:t>Problème</a:t>
            </a:r>
            <a:r>
              <a:rPr lang="en-US" altLang="fr-FR" sz="3600" dirty="0">
                <a:solidFill>
                  <a:srgbClr val="C00000"/>
                </a:solidFill>
                <a:latin typeface="Century Gothic" panose="020B0502020202020204" pitchFamily="34" charset="0"/>
              </a:rPr>
              <a:t> et causes </a:t>
            </a:r>
          </a:p>
        </p:txBody>
      </p:sp>
      <p:sp>
        <p:nvSpPr>
          <p:cNvPr id="5" name="Text Box 2">
            <a:extLst>
              <a:ext uri="{FF2B5EF4-FFF2-40B4-BE49-F238E27FC236}">
                <a16:creationId xmlns:a16="http://schemas.microsoft.com/office/drawing/2014/main" id="{0C51C89A-0A74-4304-B40E-DB98F3CFB218}"/>
              </a:ext>
            </a:extLst>
          </p:cNvPr>
          <p:cNvSpPr txBox="1">
            <a:spLocks noChangeArrowheads="1"/>
          </p:cNvSpPr>
          <p:nvPr/>
        </p:nvSpPr>
        <p:spPr bwMode="auto">
          <a:xfrm>
            <a:off x="2606746" y="1784900"/>
            <a:ext cx="6379534" cy="646331"/>
          </a:xfrm>
          <a:prstGeom prst="rect">
            <a:avLst/>
          </a:prstGeom>
          <a:noFill/>
          <a:ln>
            <a:noFill/>
          </a:ln>
          <a:effectLst/>
          <a:extLst>
            <a:ext uri="{909E8E84-426E-40DD-AFC4-6F175D3DCCD1}">
              <a14:hiddenFill xmlns:a14="http://schemas.microsoft.com/office/drawing/2010/main">
                <a:solidFill>
                  <a:srgbClr val="72AED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Arial" panose="020B0604020202020204" pitchFamily="34" charset="0"/>
                <a:cs typeface="Arial" panose="020B0604020202020204" pitchFamily="34" charset="0"/>
              </a:defRPr>
            </a:lvl1pPr>
            <a:lvl2pPr marL="742950" indent="-285750">
              <a:defRPr sz="2000" b="1">
                <a:solidFill>
                  <a:schemeClr val="tx1"/>
                </a:solidFill>
                <a:latin typeface="Arial" panose="020B0604020202020204" pitchFamily="34" charset="0"/>
                <a:cs typeface="Arial" panose="020B0604020202020204" pitchFamily="34" charset="0"/>
              </a:defRPr>
            </a:lvl2pPr>
            <a:lvl3pPr marL="1143000" indent="-228600">
              <a:defRPr sz="2000" b="1">
                <a:solidFill>
                  <a:schemeClr val="tx1"/>
                </a:solidFill>
                <a:latin typeface="Arial" panose="020B0604020202020204" pitchFamily="34" charset="0"/>
                <a:cs typeface="Arial" panose="020B0604020202020204" pitchFamily="34" charset="0"/>
              </a:defRPr>
            </a:lvl3pPr>
            <a:lvl4pPr marL="1600200" indent="-228600">
              <a:defRPr sz="2000" b="1">
                <a:solidFill>
                  <a:schemeClr val="tx1"/>
                </a:solidFill>
                <a:latin typeface="Arial" panose="020B0604020202020204" pitchFamily="34" charset="0"/>
                <a:cs typeface="Arial" panose="020B0604020202020204" pitchFamily="34" charset="0"/>
              </a:defRPr>
            </a:lvl4pPr>
            <a:lvl5pPr marL="2057400" indent="-22860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algn="r" eaLnBrk="1" hangingPunct="1"/>
            <a:r>
              <a:rPr lang="en-US" altLang="fr-FR" sz="3600" dirty="0">
                <a:solidFill>
                  <a:srgbClr val="C00000"/>
                </a:solidFill>
                <a:latin typeface="Century Gothic" panose="020B0502020202020204" pitchFamily="34" charset="0"/>
              </a:rPr>
              <a:t>La </a:t>
            </a:r>
            <a:r>
              <a:rPr lang="en-US" altLang="fr-FR" sz="3600" dirty="0" err="1">
                <a:solidFill>
                  <a:srgbClr val="C00000"/>
                </a:solidFill>
                <a:latin typeface="Century Gothic" panose="020B0502020202020204" pitchFamily="34" charset="0"/>
              </a:rPr>
              <a:t>méthode</a:t>
            </a:r>
            <a:r>
              <a:rPr lang="en-US" altLang="fr-FR" sz="3600" dirty="0">
                <a:solidFill>
                  <a:srgbClr val="C00000"/>
                </a:solidFill>
                <a:latin typeface="Century Gothic" panose="020B0502020202020204" pitchFamily="34" charset="0"/>
              </a:rPr>
              <a:t> des 5 </a:t>
            </a:r>
            <a:r>
              <a:rPr lang="en-US" altLang="fr-FR" sz="3600" dirty="0" err="1">
                <a:solidFill>
                  <a:srgbClr val="C00000"/>
                </a:solidFill>
                <a:latin typeface="Century Gothic" panose="020B0502020202020204" pitchFamily="34" charset="0"/>
              </a:rPr>
              <a:t>pourquoi</a:t>
            </a:r>
            <a:r>
              <a:rPr lang="en-US" altLang="fr-FR" sz="3600" dirty="0">
                <a:solidFill>
                  <a:srgbClr val="C00000"/>
                </a:solidFill>
                <a:latin typeface="Century Gothic" panose="020B0502020202020204" pitchFamily="34" charset="0"/>
              </a:rPr>
              <a:t> </a:t>
            </a:r>
          </a:p>
        </p:txBody>
      </p:sp>
      <p:sp>
        <p:nvSpPr>
          <p:cNvPr id="6" name="Rectangle 5">
            <a:extLst>
              <a:ext uri="{FF2B5EF4-FFF2-40B4-BE49-F238E27FC236}">
                <a16:creationId xmlns:a16="http://schemas.microsoft.com/office/drawing/2014/main" id="{BADB2326-DF8C-476A-BF4F-8DBAE7306B4E}"/>
              </a:ext>
            </a:extLst>
          </p:cNvPr>
          <p:cNvSpPr/>
          <p:nvPr/>
        </p:nvSpPr>
        <p:spPr>
          <a:xfrm>
            <a:off x="302141" y="3094074"/>
            <a:ext cx="2037022" cy="2251848"/>
          </a:xfrm>
          <a:prstGeom prst="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Définir le problème en répondant</a:t>
            </a:r>
            <a:r>
              <a:rPr lang="fr-FR" sz="1600" b="1" dirty="0">
                <a:solidFill>
                  <a:schemeClr val="tx1"/>
                </a:solidFill>
              </a:rPr>
              <a:t> </a:t>
            </a:r>
            <a:r>
              <a:rPr lang="fr-FR" b="1" dirty="0">
                <a:solidFill>
                  <a:schemeClr val="tx1"/>
                </a:solidFill>
              </a:rPr>
              <a:t>à la question: </a:t>
            </a:r>
          </a:p>
          <a:p>
            <a:pPr algn="ctr"/>
            <a:r>
              <a:rPr lang="fr-FR" b="1" dirty="0">
                <a:solidFill>
                  <a:schemeClr val="tx1"/>
                </a:solidFill>
              </a:rPr>
              <a:t>Que se passe-t-il ? Qu’observe-t-on ?</a:t>
            </a:r>
          </a:p>
          <a:p>
            <a:pPr algn="ctr"/>
            <a:r>
              <a:rPr lang="fr-FR" b="1" dirty="0">
                <a:solidFill>
                  <a:schemeClr val="tx1"/>
                </a:solidFill>
              </a:rPr>
              <a:t>Pourquoi ?</a:t>
            </a:r>
          </a:p>
        </p:txBody>
      </p:sp>
      <p:sp>
        <p:nvSpPr>
          <p:cNvPr id="7" name="Rectangle 6">
            <a:extLst>
              <a:ext uri="{FF2B5EF4-FFF2-40B4-BE49-F238E27FC236}">
                <a16:creationId xmlns:a16="http://schemas.microsoft.com/office/drawing/2014/main" id="{02F479AD-A305-41CF-AF60-04376F23A504}"/>
              </a:ext>
            </a:extLst>
          </p:cNvPr>
          <p:cNvSpPr/>
          <p:nvPr/>
        </p:nvSpPr>
        <p:spPr>
          <a:xfrm>
            <a:off x="2722377" y="3094074"/>
            <a:ext cx="2037022" cy="2251848"/>
          </a:xfrm>
          <a:prstGeom prst="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La cause précédente est le nouveau problème à résoudre.</a:t>
            </a:r>
          </a:p>
          <a:p>
            <a:pPr algn="ctr"/>
            <a:r>
              <a:rPr lang="fr-FR" b="1" dirty="0">
                <a:solidFill>
                  <a:schemeClr val="tx1"/>
                </a:solidFill>
              </a:rPr>
              <a:t>Répondre à la question </a:t>
            </a:r>
          </a:p>
          <a:p>
            <a:pPr algn="ctr"/>
            <a:r>
              <a:rPr lang="fr-FR" b="1" dirty="0">
                <a:solidFill>
                  <a:schemeClr val="tx1"/>
                </a:solidFill>
              </a:rPr>
              <a:t>pourquoi ? </a:t>
            </a:r>
          </a:p>
        </p:txBody>
      </p:sp>
      <p:sp>
        <p:nvSpPr>
          <p:cNvPr id="8" name="Rectangle 7">
            <a:extLst>
              <a:ext uri="{FF2B5EF4-FFF2-40B4-BE49-F238E27FC236}">
                <a16:creationId xmlns:a16="http://schemas.microsoft.com/office/drawing/2014/main" id="{B911FB68-216A-4D5D-BD2E-4E22FE888618}"/>
              </a:ext>
            </a:extLst>
          </p:cNvPr>
          <p:cNvSpPr/>
          <p:nvPr/>
        </p:nvSpPr>
        <p:spPr>
          <a:xfrm>
            <a:off x="5077489" y="3094074"/>
            <a:ext cx="2037022" cy="2251848"/>
          </a:xfrm>
          <a:prstGeom prst="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La cause précédente est le nouveau problème à résoudre.</a:t>
            </a:r>
          </a:p>
          <a:p>
            <a:pPr algn="ctr"/>
            <a:r>
              <a:rPr lang="fr-FR" b="1" dirty="0">
                <a:solidFill>
                  <a:schemeClr val="tx1"/>
                </a:solidFill>
              </a:rPr>
              <a:t>Répondre à la question </a:t>
            </a:r>
          </a:p>
          <a:p>
            <a:pPr algn="ctr"/>
            <a:r>
              <a:rPr lang="fr-FR" b="1" dirty="0">
                <a:solidFill>
                  <a:schemeClr val="tx1"/>
                </a:solidFill>
              </a:rPr>
              <a:t>pourquoi ? </a:t>
            </a:r>
          </a:p>
        </p:txBody>
      </p:sp>
      <p:sp>
        <p:nvSpPr>
          <p:cNvPr id="11" name="Flèche : droite 10">
            <a:extLst>
              <a:ext uri="{FF2B5EF4-FFF2-40B4-BE49-F238E27FC236}">
                <a16:creationId xmlns:a16="http://schemas.microsoft.com/office/drawing/2014/main" id="{4DF869F8-966A-4605-B001-D1D0101F489F}"/>
              </a:ext>
            </a:extLst>
          </p:cNvPr>
          <p:cNvSpPr/>
          <p:nvPr/>
        </p:nvSpPr>
        <p:spPr>
          <a:xfrm>
            <a:off x="2350680" y="3773430"/>
            <a:ext cx="531628" cy="89313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lèche : droite 11">
            <a:extLst>
              <a:ext uri="{FF2B5EF4-FFF2-40B4-BE49-F238E27FC236}">
                <a16:creationId xmlns:a16="http://schemas.microsoft.com/office/drawing/2014/main" id="{20B2F94D-19B1-4971-B1A4-283861E13D1E}"/>
              </a:ext>
            </a:extLst>
          </p:cNvPr>
          <p:cNvSpPr/>
          <p:nvPr/>
        </p:nvSpPr>
        <p:spPr>
          <a:xfrm>
            <a:off x="4759399" y="3773429"/>
            <a:ext cx="531628" cy="89313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 droite 12">
            <a:extLst>
              <a:ext uri="{FF2B5EF4-FFF2-40B4-BE49-F238E27FC236}">
                <a16:creationId xmlns:a16="http://schemas.microsoft.com/office/drawing/2014/main" id="{4C75C8A4-610E-4603-B82C-B2457A348BA2}"/>
              </a:ext>
            </a:extLst>
          </p:cNvPr>
          <p:cNvSpPr/>
          <p:nvPr/>
        </p:nvSpPr>
        <p:spPr>
          <a:xfrm>
            <a:off x="7114952" y="3773428"/>
            <a:ext cx="531628" cy="89313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lèche : droite 13">
            <a:extLst>
              <a:ext uri="{FF2B5EF4-FFF2-40B4-BE49-F238E27FC236}">
                <a16:creationId xmlns:a16="http://schemas.microsoft.com/office/drawing/2014/main" id="{E53896EE-E9EB-4755-9E32-140309A1D490}"/>
              </a:ext>
            </a:extLst>
          </p:cNvPr>
          <p:cNvSpPr/>
          <p:nvPr/>
        </p:nvSpPr>
        <p:spPr>
          <a:xfrm>
            <a:off x="9406276" y="3687236"/>
            <a:ext cx="531628" cy="89313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33E8ACE5-49B6-4EEF-BA97-475BB9AE58B4}"/>
              </a:ext>
            </a:extLst>
          </p:cNvPr>
          <p:cNvSpPr/>
          <p:nvPr/>
        </p:nvSpPr>
        <p:spPr>
          <a:xfrm>
            <a:off x="181740" y="6467474"/>
            <a:ext cx="3563542" cy="369332"/>
          </a:xfrm>
          <a:prstGeom prst="rect">
            <a:avLst/>
          </a:prstGeom>
        </p:spPr>
        <p:txBody>
          <a:bodyPr wrap="square">
            <a:spAutoFit/>
          </a:bodyPr>
          <a:lstStyle/>
          <a:p>
            <a:r>
              <a:rPr lang="fr-FR" b="1" dirty="0"/>
              <a:t>© Science Factor Global Contact</a:t>
            </a:r>
            <a:endParaRPr lang="fr-FR" dirty="0"/>
          </a:p>
        </p:txBody>
      </p:sp>
    </p:spTree>
    <p:extLst>
      <p:ext uri="{BB962C8B-B14F-4D97-AF65-F5344CB8AC3E}">
        <p14:creationId xmlns:p14="http://schemas.microsoft.com/office/powerpoint/2010/main" val="4248905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a:extLst>
              <a:ext uri="{FF2B5EF4-FFF2-40B4-BE49-F238E27FC236}">
                <a16:creationId xmlns:a16="http://schemas.microsoft.com/office/drawing/2014/main" id="{B7E3A740-87AB-4387-A710-216E50B7A0BF}"/>
              </a:ext>
            </a:extLst>
          </p:cNvPr>
          <p:cNvSpPr txBox="1">
            <a:spLocks noChangeArrowheads="1"/>
          </p:cNvSpPr>
          <p:nvPr/>
        </p:nvSpPr>
        <p:spPr bwMode="auto">
          <a:xfrm>
            <a:off x="5417127" y="477096"/>
            <a:ext cx="6408046" cy="646331"/>
          </a:xfrm>
          <a:prstGeom prst="rect">
            <a:avLst/>
          </a:prstGeom>
          <a:noFill/>
          <a:ln>
            <a:noFill/>
          </a:ln>
          <a:effectLst/>
          <a:extLst>
            <a:ext uri="{909E8E84-426E-40DD-AFC4-6F175D3DCCD1}">
              <a14:hiddenFill xmlns:a14="http://schemas.microsoft.com/office/drawing/2010/main">
                <a:solidFill>
                  <a:srgbClr val="72AED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Arial" panose="020B0604020202020204" pitchFamily="34" charset="0"/>
                <a:cs typeface="Arial" panose="020B0604020202020204" pitchFamily="34" charset="0"/>
              </a:defRPr>
            </a:lvl1pPr>
            <a:lvl2pPr marL="742950" indent="-285750">
              <a:defRPr sz="2000" b="1">
                <a:solidFill>
                  <a:schemeClr val="tx1"/>
                </a:solidFill>
                <a:latin typeface="Arial" panose="020B0604020202020204" pitchFamily="34" charset="0"/>
                <a:cs typeface="Arial" panose="020B0604020202020204" pitchFamily="34" charset="0"/>
              </a:defRPr>
            </a:lvl2pPr>
            <a:lvl3pPr marL="1143000" indent="-228600">
              <a:defRPr sz="2000" b="1">
                <a:solidFill>
                  <a:schemeClr val="tx1"/>
                </a:solidFill>
                <a:latin typeface="Arial" panose="020B0604020202020204" pitchFamily="34" charset="0"/>
                <a:cs typeface="Arial" panose="020B0604020202020204" pitchFamily="34" charset="0"/>
              </a:defRPr>
            </a:lvl3pPr>
            <a:lvl4pPr marL="1600200" indent="-228600">
              <a:defRPr sz="2000" b="1">
                <a:solidFill>
                  <a:schemeClr val="tx1"/>
                </a:solidFill>
                <a:latin typeface="Arial" panose="020B0604020202020204" pitchFamily="34" charset="0"/>
                <a:cs typeface="Arial" panose="020B0604020202020204" pitchFamily="34" charset="0"/>
              </a:defRPr>
            </a:lvl4pPr>
            <a:lvl5pPr marL="2057400" indent="-22860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algn="r" eaLnBrk="1" hangingPunct="1"/>
            <a:r>
              <a:rPr lang="en-US" altLang="fr-FR" sz="3600" dirty="0">
                <a:solidFill>
                  <a:srgbClr val="C00000"/>
                </a:solidFill>
                <a:latin typeface="Century Gothic" panose="020B0502020202020204" pitchFamily="34" charset="0"/>
              </a:rPr>
              <a:t>La </a:t>
            </a:r>
            <a:r>
              <a:rPr lang="en-US" altLang="fr-FR" sz="3600" dirty="0" err="1">
                <a:solidFill>
                  <a:srgbClr val="C00000"/>
                </a:solidFill>
                <a:latin typeface="Century Gothic" panose="020B0502020202020204" pitchFamily="34" charset="0"/>
              </a:rPr>
              <a:t>méthode</a:t>
            </a:r>
            <a:r>
              <a:rPr lang="en-US" altLang="fr-FR" sz="3600" dirty="0">
                <a:solidFill>
                  <a:srgbClr val="C00000"/>
                </a:solidFill>
                <a:latin typeface="Century Gothic" panose="020B0502020202020204" pitchFamily="34" charset="0"/>
              </a:rPr>
              <a:t> des 5 </a:t>
            </a:r>
            <a:r>
              <a:rPr lang="en-US" altLang="fr-FR" sz="3600" dirty="0" err="1">
                <a:solidFill>
                  <a:srgbClr val="C00000"/>
                </a:solidFill>
                <a:latin typeface="Century Gothic" panose="020B0502020202020204" pitchFamily="34" charset="0"/>
              </a:rPr>
              <a:t>pourquoi</a:t>
            </a:r>
            <a:r>
              <a:rPr lang="en-US" altLang="fr-FR" sz="3600" dirty="0">
                <a:solidFill>
                  <a:srgbClr val="C00000"/>
                </a:solidFill>
                <a:latin typeface="Century Gothic" panose="020B0502020202020204" pitchFamily="34" charset="0"/>
              </a:rPr>
              <a:t> </a:t>
            </a:r>
          </a:p>
        </p:txBody>
      </p:sp>
      <p:sp>
        <p:nvSpPr>
          <p:cNvPr id="4" name="Rectangle 3">
            <a:extLst>
              <a:ext uri="{FF2B5EF4-FFF2-40B4-BE49-F238E27FC236}">
                <a16:creationId xmlns:a16="http://schemas.microsoft.com/office/drawing/2014/main" id="{18D13137-D7C5-4320-8B58-83D18EFFE6CA}"/>
              </a:ext>
            </a:extLst>
          </p:cNvPr>
          <p:cNvSpPr/>
          <p:nvPr/>
        </p:nvSpPr>
        <p:spPr>
          <a:xfrm>
            <a:off x="9841320" y="3094074"/>
            <a:ext cx="2037022" cy="2251848"/>
          </a:xfrm>
          <a:prstGeom prst="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solidFill>
                <a:schemeClr val="tx1"/>
              </a:solidFill>
            </a:endParaRPr>
          </a:p>
          <a:p>
            <a:pPr algn="ctr"/>
            <a:r>
              <a:rPr lang="fr-FR" b="1" dirty="0">
                <a:solidFill>
                  <a:schemeClr val="tx1"/>
                </a:solidFill>
              </a:rPr>
              <a:t>Inégalités d’accès à des sources d’alimentation saine</a:t>
            </a:r>
          </a:p>
        </p:txBody>
      </p:sp>
      <p:sp>
        <p:nvSpPr>
          <p:cNvPr id="5" name="Rectangle 4">
            <a:extLst>
              <a:ext uri="{FF2B5EF4-FFF2-40B4-BE49-F238E27FC236}">
                <a16:creationId xmlns:a16="http://schemas.microsoft.com/office/drawing/2014/main" id="{1BBC06A2-DA83-4B83-B487-F76A6F41AD9C}"/>
              </a:ext>
            </a:extLst>
          </p:cNvPr>
          <p:cNvSpPr/>
          <p:nvPr/>
        </p:nvSpPr>
        <p:spPr>
          <a:xfrm>
            <a:off x="7380766" y="3094074"/>
            <a:ext cx="2037022" cy="2251848"/>
          </a:xfrm>
          <a:prstGeom prst="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solidFill>
                <a:schemeClr val="tx1"/>
              </a:solidFill>
            </a:endParaRPr>
          </a:p>
          <a:p>
            <a:pPr algn="ctr"/>
            <a:r>
              <a:rPr lang="fr-FR" b="1" dirty="0">
                <a:solidFill>
                  <a:schemeClr val="tx1"/>
                </a:solidFill>
              </a:rPr>
              <a:t>   Mauvaise qualité d’information</a:t>
            </a:r>
          </a:p>
          <a:p>
            <a:pPr algn="ctr"/>
            <a:endParaRPr lang="fr-FR" b="1" dirty="0">
              <a:solidFill>
                <a:schemeClr val="tx1"/>
              </a:solidFill>
            </a:endParaRPr>
          </a:p>
        </p:txBody>
      </p:sp>
      <p:sp>
        <p:nvSpPr>
          <p:cNvPr id="6" name="Rectangle 5">
            <a:extLst>
              <a:ext uri="{FF2B5EF4-FFF2-40B4-BE49-F238E27FC236}">
                <a16:creationId xmlns:a16="http://schemas.microsoft.com/office/drawing/2014/main" id="{9EECFF3C-E614-4C4A-BF07-B05EA0C82556}"/>
              </a:ext>
            </a:extLst>
          </p:cNvPr>
          <p:cNvSpPr/>
          <p:nvPr/>
        </p:nvSpPr>
        <p:spPr>
          <a:xfrm>
            <a:off x="302141" y="3094074"/>
            <a:ext cx="2037022" cy="2251848"/>
          </a:xfrm>
          <a:prstGeom prst="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Problème de poids trop élevé croissant chez les adolescents car déséquilibre entre apports et dépenses énergétiques</a:t>
            </a:r>
          </a:p>
        </p:txBody>
      </p:sp>
      <p:sp>
        <p:nvSpPr>
          <p:cNvPr id="7" name="Rectangle 6">
            <a:extLst>
              <a:ext uri="{FF2B5EF4-FFF2-40B4-BE49-F238E27FC236}">
                <a16:creationId xmlns:a16="http://schemas.microsoft.com/office/drawing/2014/main" id="{308FFCE2-0893-4CA8-9112-1A4BF889159B}"/>
              </a:ext>
            </a:extLst>
          </p:cNvPr>
          <p:cNvSpPr/>
          <p:nvPr/>
        </p:nvSpPr>
        <p:spPr>
          <a:xfrm>
            <a:off x="2722377" y="3094074"/>
            <a:ext cx="2037022" cy="2251848"/>
          </a:xfrm>
          <a:prstGeom prst="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Alimentation trop riche en calories</a:t>
            </a:r>
          </a:p>
        </p:txBody>
      </p:sp>
      <p:sp>
        <p:nvSpPr>
          <p:cNvPr id="8" name="Rectangle 7">
            <a:extLst>
              <a:ext uri="{FF2B5EF4-FFF2-40B4-BE49-F238E27FC236}">
                <a16:creationId xmlns:a16="http://schemas.microsoft.com/office/drawing/2014/main" id="{B34A750B-E595-4B72-A318-9A5EC42A545A}"/>
              </a:ext>
            </a:extLst>
          </p:cNvPr>
          <p:cNvSpPr/>
          <p:nvPr/>
        </p:nvSpPr>
        <p:spPr>
          <a:xfrm>
            <a:off x="5077049" y="3094074"/>
            <a:ext cx="2037462" cy="2251848"/>
          </a:xfrm>
          <a:prstGeom prst="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  Dépense d’énergie insuffisante</a:t>
            </a:r>
          </a:p>
        </p:txBody>
      </p:sp>
      <p:sp>
        <p:nvSpPr>
          <p:cNvPr id="9" name="Flèche : droite 8">
            <a:extLst>
              <a:ext uri="{FF2B5EF4-FFF2-40B4-BE49-F238E27FC236}">
                <a16:creationId xmlns:a16="http://schemas.microsoft.com/office/drawing/2014/main" id="{201F2C8B-26B6-4BC9-A9DC-D1CF2EAE4435}"/>
              </a:ext>
            </a:extLst>
          </p:cNvPr>
          <p:cNvSpPr/>
          <p:nvPr/>
        </p:nvSpPr>
        <p:spPr>
          <a:xfrm>
            <a:off x="2350680" y="3773430"/>
            <a:ext cx="531628" cy="89313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èche : droite 9">
            <a:extLst>
              <a:ext uri="{FF2B5EF4-FFF2-40B4-BE49-F238E27FC236}">
                <a16:creationId xmlns:a16="http://schemas.microsoft.com/office/drawing/2014/main" id="{ABD72B11-07ED-4C9A-9057-A0CC004D690C}"/>
              </a:ext>
            </a:extLst>
          </p:cNvPr>
          <p:cNvSpPr/>
          <p:nvPr/>
        </p:nvSpPr>
        <p:spPr>
          <a:xfrm>
            <a:off x="4759399" y="3773429"/>
            <a:ext cx="531628" cy="89313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èche : droite 10">
            <a:extLst>
              <a:ext uri="{FF2B5EF4-FFF2-40B4-BE49-F238E27FC236}">
                <a16:creationId xmlns:a16="http://schemas.microsoft.com/office/drawing/2014/main" id="{EED5A0FE-0B05-45A8-A977-CE0D38467ACB}"/>
              </a:ext>
            </a:extLst>
          </p:cNvPr>
          <p:cNvSpPr/>
          <p:nvPr/>
        </p:nvSpPr>
        <p:spPr>
          <a:xfrm>
            <a:off x="7114952" y="3773428"/>
            <a:ext cx="531628" cy="89313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lèche : droite 11">
            <a:extLst>
              <a:ext uri="{FF2B5EF4-FFF2-40B4-BE49-F238E27FC236}">
                <a16:creationId xmlns:a16="http://schemas.microsoft.com/office/drawing/2014/main" id="{19E856F4-5349-4ACF-A591-2B1CE4E06CCA}"/>
              </a:ext>
            </a:extLst>
          </p:cNvPr>
          <p:cNvSpPr/>
          <p:nvPr/>
        </p:nvSpPr>
        <p:spPr>
          <a:xfrm>
            <a:off x="9406276" y="3687236"/>
            <a:ext cx="531628" cy="89313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Text Box 2">
            <a:extLst>
              <a:ext uri="{FF2B5EF4-FFF2-40B4-BE49-F238E27FC236}">
                <a16:creationId xmlns:a16="http://schemas.microsoft.com/office/drawing/2014/main" id="{44174299-A402-4F76-A555-D0F46B2AFA22}"/>
              </a:ext>
            </a:extLst>
          </p:cNvPr>
          <p:cNvSpPr txBox="1">
            <a:spLocks noChangeArrowheads="1"/>
          </p:cNvSpPr>
          <p:nvPr/>
        </p:nvSpPr>
        <p:spPr bwMode="auto">
          <a:xfrm>
            <a:off x="2616494" y="1965653"/>
            <a:ext cx="6379534" cy="646331"/>
          </a:xfrm>
          <a:prstGeom prst="rect">
            <a:avLst/>
          </a:prstGeom>
          <a:noFill/>
          <a:ln>
            <a:noFill/>
          </a:ln>
          <a:effectLst/>
          <a:extLst>
            <a:ext uri="{909E8E84-426E-40DD-AFC4-6F175D3DCCD1}">
              <a14:hiddenFill xmlns:a14="http://schemas.microsoft.com/office/drawing/2010/main">
                <a:solidFill>
                  <a:srgbClr val="72AED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Arial" panose="020B0604020202020204" pitchFamily="34" charset="0"/>
                <a:cs typeface="Arial" panose="020B0604020202020204" pitchFamily="34" charset="0"/>
              </a:defRPr>
            </a:lvl1pPr>
            <a:lvl2pPr marL="742950" indent="-285750">
              <a:defRPr sz="2000" b="1">
                <a:solidFill>
                  <a:schemeClr val="tx1"/>
                </a:solidFill>
                <a:latin typeface="Arial" panose="020B0604020202020204" pitchFamily="34" charset="0"/>
                <a:cs typeface="Arial" panose="020B0604020202020204" pitchFamily="34" charset="0"/>
              </a:defRPr>
            </a:lvl2pPr>
            <a:lvl3pPr marL="1143000" indent="-228600">
              <a:defRPr sz="2000" b="1">
                <a:solidFill>
                  <a:schemeClr val="tx1"/>
                </a:solidFill>
                <a:latin typeface="Arial" panose="020B0604020202020204" pitchFamily="34" charset="0"/>
                <a:cs typeface="Arial" panose="020B0604020202020204" pitchFamily="34" charset="0"/>
              </a:defRPr>
            </a:lvl3pPr>
            <a:lvl4pPr marL="1600200" indent="-228600">
              <a:defRPr sz="2000" b="1">
                <a:solidFill>
                  <a:schemeClr val="tx1"/>
                </a:solidFill>
                <a:latin typeface="Arial" panose="020B0604020202020204" pitchFamily="34" charset="0"/>
                <a:cs typeface="Arial" panose="020B0604020202020204" pitchFamily="34" charset="0"/>
              </a:defRPr>
            </a:lvl4pPr>
            <a:lvl5pPr marL="2057400" indent="-22860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algn="r" eaLnBrk="1" hangingPunct="1"/>
            <a:r>
              <a:rPr lang="en-US" altLang="fr-FR" sz="3600" dirty="0" err="1">
                <a:solidFill>
                  <a:srgbClr val="C00000"/>
                </a:solidFill>
                <a:latin typeface="Century Gothic" panose="020B0502020202020204" pitchFamily="34" charset="0"/>
              </a:rPr>
              <a:t>L’exemple</a:t>
            </a:r>
            <a:r>
              <a:rPr lang="en-US" altLang="fr-FR" sz="3600" dirty="0">
                <a:solidFill>
                  <a:srgbClr val="C00000"/>
                </a:solidFill>
                <a:latin typeface="Century Gothic" panose="020B0502020202020204" pitchFamily="34" charset="0"/>
              </a:rPr>
              <a:t> des Kids from LH </a:t>
            </a:r>
          </a:p>
        </p:txBody>
      </p:sp>
      <p:sp>
        <p:nvSpPr>
          <p:cNvPr id="14" name="Rectangle 13">
            <a:extLst>
              <a:ext uri="{FF2B5EF4-FFF2-40B4-BE49-F238E27FC236}">
                <a16:creationId xmlns:a16="http://schemas.microsoft.com/office/drawing/2014/main" id="{71A370F6-A458-4EFF-AAD4-80651BFDB8B1}"/>
              </a:ext>
            </a:extLst>
          </p:cNvPr>
          <p:cNvSpPr/>
          <p:nvPr/>
        </p:nvSpPr>
        <p:spPr>
          <a:xfrm>
            <a:off x="181740" y="6467474"/>
            <a:ext cx="3563542" cy="369332"/>
          </a:xfrm>
          <a:prstGeom prst="rect">
            <a:avLst/>
          </a:prstGeom>
        </p:spPr>
        <p:txBody>
          <a:bodyPr wrap="square">
            <a:spAutoFit/>
          </a:bodyPr>
          <a:lstStyle/>
          <a:p>
            <a:r>
              <a:rPr lang="fr-FR" b="1" dirty="0"/>
              <a:t>© Science Factor Global Contact</a:t>
            </a:r>
            <a:endParaRPr lang="fr-FR" dirty="0"/>
          </a:p>
        </p:txBody>
      </p:sp>
    </p:spTree>
    <p:extLst>
      <p:ext uri="{BB962C8B-B14F-4D97-AF65-F5344CB8AC3E}">
        <p14:creationId xmlns:p14="http://schemas.microsoft.com/office/powerpoint/2010/main" val="3860142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EF8A335C-B5D3-421D-904E-A3540A655DC6}"/>
              </a:ext>
            </a:extLst>
          </p:cNvPr>
          <p:cNvSpPr txBox="1">
            <a:spLocks noChangeArrowheads="1"/>
          </p:cNvSpPr>
          <p:nvPr/>
        </p:nvSpPr>
        <p:spPr bwMode="auto">
          <a:xfrm>
            <a:off x="1967023" y="516361"/>
            <a:ext cx="9611833" cy="646331"/>
          </a:xfrm>
          <a:prstGeom prst="rect">
            <a:avLst/>
          </a:prstGeom>
          <a:noFill/>
          <a:ln>
            <a:noFill/>
          </a:ln>
          <a:effectLst/>
          <a:extLst>
            <a:ext uri="{909E8E84-426E-40DD-AFC4-6F175D3DCCD1}">
              <a14:hiddenFill xmlns:a14="http://schemas.microsoft.com/office/drawing/2010/main">
                <a:solidFill>
                  <a:srgbClr val="72AED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Arial" panose="020B0604020202020204" pitchFamily="34" charset="0"/>
                <a:cs typeface="Arial" panose="020B0604020202020204" pitchFamily="34" charset="0"/>
              </a:defRPr>
            </a:lvl1pPr>
            <a:lvl2pPr marL="742950" indent="-285750">
              <a:defRPr sz="2000" b="1">
                <a:solidFill>
                  <a:schemeClr val="tx1"/>
                </a:solidFill>
                <a:latin typeface="Arial" panose="020B0604020202020204" pitchFamily="34" charset="0"/>
                <a:cs typeface="Arial" panose="020B0604020202020204" pitchFamily="34" charset="0"/>
              </a:defRPr>
            </a:lvl2pPr>
            <a:lvl3pPr marL="1143000" indent="-228600">
              <a:defRPr sz="2000" b="1">
                <a:solidFill>
                  <a:schemeClr val="tx1"/>
                </a:solidFill>
                <a:latin typeface="Arial" panose="020B0604020202020204" pitchFamily="34" charset="0"/>
                <a:cs typeface="Arial" panose="020B0604020202020204" pitchFamily="34" charset="0"/>
              </a:defRPr>
            </a:lvl3pPr>
            <a:lvl4pPr marL="1600200" indent="-228600">
              <a:defRPr sz="2000" b="1">
                <a:solidFill>
                  <a:schemeClr val="tx1"/>
                </a:solidFill>
                <a:latin typeface="Arial" panose="020B0604020202020204" pitchFamily="34" charset="0"/>
                <a:cs typeface="Arial" panose="020B0604020202020204" pitchFamily="34" charset="0"/>
              </a:defRPr>
            </a:lvl4pPr>
            <a:lvl5pPr marL="2057400" indent="-22860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algn="r" eaLnBrk="1" hangingPunct="1"/>
            <a:r>
              <a:rPr lang="en-US" altLang="fr-FR" sz="3600" dirty="0" err="1">
                <a:solidFill>
                  <a:srgbClr val="C00000"/>
                </a:solidFill>
                <a:latin typeface="Century Gothic" panose="020B0502020202020204" pitchFamily="34" charset="0"/>
              </a:rPr>
              <a:t>L’application</a:t>
            </a:r>
            <a:r>
              <a:rPr lang="en-US" altLang="fr-FR" sz="3600" dirty="0">
                <a:solidFill>
                  <a:srgbClr val="C00000"/>
                </a:solidFill>
                <a:latin typeface="Century Gothic" panose="020B0502020202020204" pitchFamily="34" charset="0"/>
              </a:rPr>
              <a:t> au </a:t>
            </a:r>
            <a:r>
              <a:rPr lang="en-US" altLang="fr-FR" sz="3600" dirty="0" err="1">
                <a:solidFill>
                  <a:srgbClr val="C00000"/>
                </a:solidFill>
                <a:latin typeface="Century Gothic" panose="020B0502020202020204" pitchFamily="34" charset="0"/>
              </a:rPr>
              <a:t>projet</a:t>
            </a:r>
            <a:r>
              <a:rPr lang="en-US" altLang="fr-FR" sz="3600" dirty="0">
                <a:solidFill>
                  <a:srgbClr val="C00000"/>
                </a:solidFill>
                <a:latin typeface="Century Gothic" panose="020B0502020202020204" pitchFamily="34" charset="0"/>
              </a:rPr>
              <a:t> de </a:t>
            </a:r>
            <a:r>
              <a:rPr lang="en-US" altLang="fr-FR" sz="3600" dirty="0" err="1">
                <a:solidFill>
                  <a:srgbClr val="C00000"/>
                </a:solidFill>
                <a:latin typeface="Century Gothic" panose="020B0502020202020204" pitchFamily="34" charset="0"/>
              </a:rPr>
              <a:t>chaque</a:t>
            </a:r>
            <a:r>
              <a:rPr lang="en-US" altLang="fr-FR" sz="3600" dirty="0">
                <a:solidFill>
                  <a:srgbClr val="C00000"/>
                </a:solidFill>
                <a:latin typeface="Century Gothic" panose="020B0502020202020204" pitchFamily="34" charset="0"/>
              </a:rPr>
              <a:t> </a:t>
            </a:r>
            <a:r>
              <a:rPr lang="en-US" altLang="fr-FR" sz="3600" dirty="0" err="1">
                <a:solidFill>
                  <a:srgbClr val="C00000"/>
                </a:solidFill>
                <a:latin typeface="Century Gothic" panose="020B0502020202020204" pitchFamily="34" charset="0"/>
              </a:rPr>
              <a:t>éuipe</a:t>
            </a:r>
            <a:endParaRPr lang="en-US" altLang="fr-FR" sz="3600" dirty="0">
              <a:solidFill>
                <a:srgbClr val="C00000"/>
              </a:solidFill>
              <a:latin typeface="Century Gothic" panose="020B0502020202020204" pitchFamily="34" charset="0"/>
            </a:endParaRPr>
          </a:p>
        </p:txBody>
      </p:sp>
      <p:sp>
        <p:nvSpPr>
          <p:cNvPr id="7" name="Rectangle 6">
            <a:extLst>
              <a:ext uri="{FF2B5EF4-FFF2-40B4-BE49-F238E27FC236}">
                <a16:creationId xmlns:a16="http://schemas.microsoft.com/office/drawing/2014/main" id="{30FF8849-BF4C-4149-A1F9-6A4FFCF7D5EE}"/>
              </a:ext>
            </a:extLst>
          </p:cNvPr>
          <p:cNvSpPr/>
          <p:nvPr/>
        </p:nvSpPr>
        <p:spPr>
          <a:xfrm>
            <a:off x="5780567" y="3099389"/>
            <a:ext cx="5256027" cy="2308324"/>
          </a:xfrm>
          <a:prstGeom prst="rect">
            <a:avLst/>
          </a:prstGeom>
        </p:spPr>
        <p:txBody>
          <a:bodyPr wrap="square">
            <a:spAutoFit/>
          </a:bodyPr>
          <a:lstStyle/>
          <a:p>
            <a:pPr marL="628650" lvl="1" indent="-171450" algn="just">
              <a:buFontTx/>
              <a:buChar char="-"/>
            </a:pPr>
            <a:r>
              <a:rPr lang="fr-FR" sz="2400" b="1" dirty="0">
                <a:cs typeface="Calibri Light" panose="020F0302020204030204" pitchFamily="34" charset="0"/>
              </a:rPr>
              <a:t>1 </a:t>
            </a:r>
            <a:r>
              <a:rPr lang="fr-FR" sz="2400" dirty="0">
                <a:cs typeface="Calibri Light" panose="020F0302020204030204" pitchFamily="34" charset="0"/>
              </a:rPr>
              <a:t>Chaque membre de l’équipe réfléchit aux causes qu’il identifient</a:t>
            </a:r>
          </a:p>
          <a:p>
            <a:pPr marL="628650" lvl="1" indent="-171450" algn="just">
              <a:buFontTx/>
              <a:buChar char="-"/>
            </a:pPr>
            <a:r>
              <a:rPr lang="fr-FR" sz="2400" b="1" dirty="0">
                <a:cs typeface="Calibri Light" panose="020F0302020204030204" pitchFamily="34" charset="0"/>
              </a:rPr>
              <a:t>2 :</a:t>
            </a:r>
            <a:r>
              <a:rPr lang="fr-FR" sz="2400" dirty="0">
                <a:cs typeface="Calibri Light" panose="020F0302020204030204" pitchFamily="34" charset="0"/>
              </a:rPr>
              <a:t> Présentation orale par chacun des raisons identifiées</a:t>
            </a:r>
          </a:p>
          <a:p>
            <a:pPr marL="628650" lvl="1" indent="-171450" algn="just">
              <a:buFontTx/>
              <a:buChar char="-"/>
            </a:pPr>
            <a:r>
              <a:rPr lang="fr-FR" sz="2400" b="1" dirty="0">
                <a:cs typeface="Calibri Light" panose="020F0302020204030204" pitchFamily="34" charset="0"/>
              </a:rPr>
              <a:t>3 :  </a:t>
            </a:r>
            <a:r>
              <a:rPr lang="fr-FR" sz="2400" dirty="0">
                <a:cs typeface="Calibri Light" panose="020F0302020204030204" pitchFamily="34" charset="0"/>
              </a:rPr>
              <a:t>Discussion – l’équipe complète la fiche d’activité</a:t>
            </a:r>
          </a:p>
        </p:txBody>
      </p:sp>
      <p:sp>
        <p:nvSpPr>
          <p:cNvPr id="8" name="Rectangle 7">
            <a:extLst>
              <a:ext uri="{FF2B5EF4-FFF2-40B4-BE49-F238E27FC236}">
                <a16:creationId xmlns:a16="http://schemas.microsoft.com/office/drawing/2014/main" id="{E195D8F0-2008-4FA2-9119-E74FD49E4DB3}"/>
              </a:ext>
            </a:extLst>
          </p:cNvPr>
          <p:cNvSpPr/>
          <p:nvPr/>
        </p:nvSpPr>
        <p:spPr>
          <a:xfrm>
            <a:off x="6305107" y="2275368"/>
            <a:ext cx="4954772" cy="646331"/>
          </a:xfrm>
          <a:prstGeom prst="rect">
            <a:avLst/>
          </a:prstGeom>
        </p:spPr>
        <p:txBody>
          <a:bodyPr wrap="square">
            <a:spAutoFit/>
          </a:bodyPr>
          <a:lstStyle/>
          <a:p>
            <a:r>
              <a:rPr lang="en-US" altLang="fr-FR" sz="3600" b="1" dirty="0"/>
              <a:t> </a:t>
            </a:r>
            <a:r>
              <a:rPr lang="en-US" altLang="fr-FR" sz="3200" b="1" dirty="0"/>
              <a:t>Travail </a:t>
            </a:r>
            <a:r>
              <a:rPr lang="en-US" altLang="fr-FR" sz="3200" b="1" dirty="0" err="1"/>
              <a:t>en</a:t>
            </a:r>
            <a:r>
              <a:rPr lang="en-US" altLang="fr-FR" sz="3200" b="1" dirty="0"/>
              <a:t> </a:t>
            </a:r>
            <a:r>
              <a:rPr lang="en-US" altLang="fr-FR" sz="3200" b="1" dirty="0" err="1"/>
              <a:t>équipe</a:t>
            </a:r>
            <a:r>
              <a:rPr lang="en-US" altLang="fr-FR" sz="3200" b="1" dirty="0"/>
              <a:t> : </a:t>
            </a:r>
            <a:endParaRPr lang="fr-FR" sz="3600" b="1" dirty="0"/>
          </a:p>
        </p:txBody>
      </p:sp>
      <p:sp>
        <p:nvSpPr>
          <p:cNvPr id="9" name="Rectangle 8">
            <a:extLst>
              <a:ext uri="{FF2B5EF4-FFF2-40B4-BE49-F238E27FC236}">
                <a16:creationId xmlns:a16="http://schemas.microsoft.com/office/drawing/2014/main" id="{A4CF3EB2-D563-43DF-8F01-165E9EE0FF5D}"/>
              </a:ext>
            </a:extLst>
          </p:cNvPr>
          <p:cNvSpPr/>
          <p:nvPr/>
        </p:nvSpPr>
        <p:spPr>
          <a:xfrm>
            <a:off x="181740" y="6467474"/>
            <a:ext cx="3563542" cy="369332"/>
          </a:xfrm>
          <a:prstGeom prst="rect">
            <a:avLst/>
          </a:prstGeom>
        </p:spPr>
        <p:txBody>
          <a:bodyPr wrap="square">
            <a:spAutoFit/>
          </a:bodyPr>
          <a:lstStyle/>
          <a:p>
            <a:r>
              <a:rPr lang="fr-FR" b="1" dirty="0"/>
              <a:t>© Science Factor Global Contact</a:t>
            </a:r>
            <a:endParaRPr lang="fr-FR" dirty="0"/>
          </a:p>
        </p:txBody>
      </p:sp>
      <p:pic>
        <p:nvPicPr>
          <p:cNvPr id="10" name="Image 9" descr="Une image contenant capture d’écran&#10;&#10;Description générée automatiquement">
            <a:extLst>
              <a:ext uri="{FF2B5EF4-FFF2-40B4-BE49-F238E27FC236}">
                <a16:creationId xmlns:a16="http://schemas.microsoft.com/office/drawing/2014/main" id="{E69D176F-AB4C-4CFB-812E-4E3F7BDD0B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5406" y="1375684"/>
            <a:ext cx="3492679" cy="4965955"/>
          </a:xfrm>
          <a:prstGeom prst="rect">
            <a:avLst/>
          </a:prstGeom>
        </p:spPr>
      </p:pic>
    </p:spTree>
    <p:extLst>
      <p:ext uri="{BB962C8B-B14F-4D97-AF65-F5344CB8AC3E}">
        <p14:creationId xmlns:p14="http://schemas.microsoft.com/office/powerpoint/2010/main" val="1767213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855D84D9-72B4-4D32-A464-5BC30C932A33}"/>
              </a:ext>
            </a:extLst>
          </p:cNvPr>
          <p:cNvSpPr>
            <a:spLocks noGrp="1"/>
          </p:cNvSpPr>
          <p:nvPr>
            <p:ph idx="1"/>
          </p:nvPr>
        </p:nvSpPr>
        <p:spPr>
          <a:xfrm>
            <a:off x="1018953" y="1549178"/>
            <a:ext cx="10515600" cy="4351338"/>
          </a:xfrm>
        </p:spPr>
        <p:txBody>
          <a:bodyPr/>
          <a:lstStyle/>
          <a:p>
            <a:pPr marL="0" indent="0" algn="ctr">
              <a:buNone/>
            </a:pPr>
            <a:r>
              <a:rPr lang="fr-FR" b="1" dirty="0"/>
              <a:t>Commencer à réfléchir à des solutions pour les causes identifiées </a:t>
            </a:r>
          </a:p>
          <a:p>
            <a:pPr marL="0" indent="0" algn="ctr">
              <a:buNone/>
            </a:pPr>
            <a:endParaRPr lang="fr-FR" b="1" dirty="0"/>
          </a:p>
          <a:p>
            <a:pPr marL="0" indent="0">
              <a:buNone/>
            </a:pPr>
            <a:r>
              <a:rPr lang="fr-FR" b="1" dirty="0"/>
              <a:t>Sources: </a:t>
            </a:r>
          </a:p>
          <a:p>
            <a:pPr>
              <a:buFontTx/>
              <a:buChar char="-"/>
            </a:pPr>
            <a:r>
              <a:rPr lang="fr-FR" dirty="0"/>
              <a:t>Dans l’établissement scolaire ? (documentation, professeurs)</a:t>
            </a:r>
          </a:p>
          <a:p>
            <a:pPr>
              <a:buFontTx/>
              <a:buChar char="-"/>
            </a:pPr>
            <a:r>
              <a:rPr lang="fr-FR" dirty="0"/>
              <a:t>Chez soi ? Famille, amis.</a:t>
            </a:r>
          </a:p>
          <a:p>
            <a:pPr>
              <a:buFontTx/>
              <a:buChar char="-"/>
            </a:pPr>
            <a:r>
              <a:rPr lang="fr-FR" dirty="0"/>
              <a:t>Près de chez soi ? Médiathèque </a:t>
            </a:r>
          </a:p>
          <a:p>
            <a:pPr>
              <a:buFontTx/>
              <a:buChar char="-"/>
            </a:pPr>
            <a:r>
              <a:rPr lang="fr-FR" dirty="0"/>
              <a:t>Sur Internet ? </a:t>
            </a:r>
          </a:p>
          <a:p>
            <a:pPr>
              <a:buFontTx/>
              <a:buChar char="-"/>
            </a:pPr>
            <a:endParaRPr lang="fr-FR" dirty="0"/>
          </a:p>
        </p:txBody>
      </p:sp>
      <p:sp>
        <p:nvSpPr>
          <p:cNvPr id="3" name="Text Box 2">
            <a:extLst>
              <a:ext uri="{FF2B5EF4-FFF2-40B4-BE49-F238E27FC236}">
                <a16:creationId xmlns:a16="http://schemas.microsoft.com/office/drawing/2014/main" id="{28127B6D-11BB-4030-8053-E40CCD7A6A35}"/>
              </a:ext>
            </a:extLst>
          </p:cNvPr>
          <p:cNvSpPr txBox="1">
            <a:spLocks noChangeArrowheads="1"/>
          </p:cNvSpPr>
          <p:nvPr/>
        </p:nvSpPr>
        <p:spPr bwMode="auto">
          <a:xfrm>
            <a:off x="3615070" y="477096"/>
            <a:ext cx="8210103" cy="646331"/>
          </a:xfrm>
          <a:prstGeom prst="rect">
            <a:avLst/>
          </a:prstGeom>
          <a:noFill/>
          <a:ln>
            <a:noFill/>
          </a:ln>
          <a:effectLst/>
          <a:extLst>
            <a:ext uri="{909E8E84-426E-40DD-AFC4-6F175D3DCCD1}">
              <a14:hiddenFill xmlns:a14="http://schemas.microsoft.com/office/drawing/2010/main">
                <a:solidFill>
                  <a:srgbClr val="72AED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Arial" panose="020B0604020202020204" pitchFamily="34" charset="0"/>
                <a:cs typeface="Arial" panose="020B0604020202020204" pitchFamily="34" charset="0"/>
              </a:defRPr>
            </a:lvl1pPr>
            <a:lvl2pPr marL="742950" indent="-285750">
              <a:defRPr sz="2000" b="1">
                <a:solidFill>
                  <a:schemeClr val="tx1"/>
                </a:solidFill>
                <a:latin typeface="Arial" panose="020B0604020202020204" pitchFamily="34" charset="0"/>
                <a:cs typeface="Arial" panose="020B0604020202020204" pitchFamily="34" charset="0"/>
              </a:defRPr>
            </a:lvl2pPr>
            <a:lvl3pPr marL="1143000" indent="-228600">
              <a:defRPr sz="2000" b="1">
                <a:solidFill>
                  <a:schemeClr val="tx1"/>
                </a:solidFill>
                <a:latin typeface="Arial" panose="020B0604020202020204" pitchFamily="34" charset="0"/>
                <a:cs typeface="Arial" panose="020B0604020202020204" pitchFamily="34" charset="0"/>
              </a:defRPr>
            </a:lvl3pPr>
            <a:lvl4pPr marL="1600200" indent="-228600">
              <a:defRPr sz="2000" b="1">
                <a:solidFill>
                  <a:schemeClr val="tx1"/>
                </a:solidFill>
                <a:latin typeface="Arial" panose="020B0604020202020204" pitchFamily="34" charset="0"/>
                <a:cs typeface="Arial" panose="020B0604020202020204" pitchFamily="34" charset="0"/>
              </a:defRPr>
            </a:lvl4pPr>
            <a:lvl5pPr marL="2057400" indent="-22860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algn="r" eaLnBrk="1" hangingPunct="1"/>
            <a:r>
              <a:rPr lang="en-US" altLang="fr-FR" sz="3600" dirty="0" err="1">
                <a:solidFill>
                  <a:srgbClr val="C00000"/>
                </a:solidFill>
                <a:latin typeface="Century Gothic" panose="020B0502020202020204" pitchFamily="34" charset="0"/>
              </a:rPr>
              <a:t>Préparation</a:t>
            </a:r>
            <a:r>
              <a:rPr lang="en-US" altLang="fr-FR" sz="3600" dirty="0">
                <a:solidFill>
                  <a:srgbClr val="C00000"/>
                </a:solidFill>
                <a:latin typeface="Century Gothic" panose="020B0502020202020204" pitchFamily="34" charset="0"/>
              </a:rPr>
              <a:t> de la </a:t>
            </a:r>
            <a:r>
              <a:rPr lang="en-US" altLang="fr-FR" sz="3600" dirty="0" err="1">
                <a:solidFill>
                  <a:srgbClr val="C00000"/>
                </a:solidFill>
                <a:latin typeface="Century Gothic" panose="020B0502020202020204" pitchFamily="34" charset="0"/>
              </a:rPr>
              <a:t>prochaine</a:t>
            </a:r>
            <a:r>
              <a:rPr lang="en-US" altLang="fr-FR" sz="3600" dirty="0">
                <a:solidFill>
                  <a:srgbClr val="C00000"/>
                </a:solidFill>
                <a:latin typeface="Century Gothic" panose="020B0502020202020204" pitchFamily="34" charset="0"/>
              </a:rPr>
              <a:t> </a:t>
            </a:r>
            <a:r>
              <a:rPr lang="en-US" altLang="fr-FR" sz="3600" dirty="0" err="1">
                <a:solidFill>
                  <a:srgbClr val="C00000"/>
                </a:solidFill>
                <a:latin typeface="Century Gothic" panose="020B0502020202020204" pitchFamily="34" charset="0"/>
              </a:rPr>
              <a:t>étape</a:t>
            </a:r>
            <a:endParaRPr lang="en-US" altLang="fr-FR" sz="3600" dirty="0">
              <a:solidFill>
                <a:srgbClr val="C00000"/>
              </a:solidFill>
              <a:latin typeface="Century Gothic" panose="020B0502020202020204" pitchFamily="34" charset="0"/>
            </a:endParaRPr>
          </a:p>
        </p:txBody>
      </p:sp>
      <p:sp>
        <p:nvSpPr>
          <p:cNvPr id="4" name="Rectangle 3">
            <a:extLst>
              <a:ext uri="{FF2B5EF4-FFF2-40B4-BE49-F238E27FC236}">
                <a16:creationId xmlns:a16="http://schemas.microsoft.com/office/drawing/2014/main" id="{A9A40AE2-5B9B-48D0-B951-B6346F2451A6}"/>
              </a:ext>
            </a:extLst>
          </p:cNvPr>
          <p:cNvSpPr/>
          <p:nvPr/>
        </p:nvSpPr>
        <p:spPr>
          <a:xfrm>
            <a:off x="181740" y="6467474"/>
            <a:ext cx="3563542" cy="369332"/>
          </a:xfrm>
          <a:prstGeom prst="rect">
            <a:avLst/>
          </a:prstGeom>
        </p:spPr>
        <p:txBody>
          <a:bodyPr wrap="square">
            <a:spAutoFit/>
          </a:bodyPr>
          <a:lstStyle/>
          <a:p>
            <a:r>
              <a:rPr lang="fr-FR" b="1" dirty="0"/>
              <a:t>© Science Factor Global Contact</a:t>
            </a:r>
            <a:endParaRPr lang="fr-FR" dirty="0"/>
          </a:p>
        </p:txBody>
      </p:sp>
    </p:spTree>
    <p:extLst>
      <p:ext uri="{BB962C8B-B14F-4D97-AF65-F5344CB8AC3E}">
        <p14:creationId xmlns:p14="http://schemas.microsoft.com/office/powerpoint/2010/main" val="4081948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0E97C472-0306-4D3B-B7E9-032577529F8C}"/>
              </a:ext>
            </a:extLst>
          </p:cNvPr>
          <p:cNvSpPr>
            <a:spLocks noGrp="1"/>
          </p:cNvSpPr>
          <p:nvPr>
            <p:ph idx="1"/>
          </p:nvPr>
        </p:nvSpPr>
        <p:spPr>
          <a:xfrm>
            <a:off x="816049" y="1942583"/>
            <a:ext cx="10559901" cy="4438321"/>
          </a:xfrm>
        </p:spPr>
        <p:txBody>
          <a:bodyPr>
            <a:normAutofit fontScale="92500" lnSpcReduction="10000"/>
          </a:bodyPr>
          <a:lstStyle/>
          <a:p>
            <a:pPr lvl="0">
              <a:buFont typeface="Wingdings" panose="05000000000000000000" pitchFamily="2" charset="2"/>
              <a:buChar char="ü"/>
            </a:pPr>
            <a:r>
              <a:rPr lang="fr-FR" b="1" dirty="0"/>
              <a:t>Veiller à bien formuler votre recherche : penser à utiliser plusieurs mots-clés</a:t>
            </a:r>
            <a:endParaRPr lang="fr-FR" dirty="0"/>
          </a:p>
          <a:p>
            <a:pPr lvl="1"/>
            <a:r>
              <a:rPr lang="fr-FR" dirty="0"/>
              <a:t>Utiliser des noms plutôt que des verbes</a:t>
            </a:r>
          </a:p>
          <a:p>
            <a:pPr lvl="1"/>
            <a:r>
              <a:rPr lang="fr-FR" dirty="0"/>
              <a:t>Trouver et utiliser des synonymes pour élargir la recherche</a:t>
            </a:r>
          </a:p>
          <a:p>
            <a:pPr marL="914400" lvl="2" indent="0">
              <a:buNone/>
            </a:pPr>
            <a:r>
              <a:rPr lang="fr-FR" dirty="0"/>
              <a:t>Par exemple pour les Kids from LH : les synonymes d’obésité sont : « Excès de poids », « embonpoint », « surcharge pondérale »</a:t>
            </a:r>
          </a:p>
          <a:p>
            <a:pPr lvl="0">
              <a:buFont typeface="Wingdings" panose="05000000000000000000" pitchFamily="2" charset="2"/>
              <a:buChar char="ü"/>
            </a:pPr>
            <a:r>
              <a:rPr lang="fr-FR" b="1" dirty="0"/>
              <a:t>Vérifier l’exactitude des informations consultées ! Les points à vérifier impérativement avant de citer une source : </a:t>
            </a:r>
            <a:endParaRPr lang="fr-FR" dirty="0"/>
          </a:p>
          <a:p>
            <a:pPr lvl="1"/>
            <a:r>
              <a:rPr lang="fr-FR" dirty="0"/>
              <a:t>Est-ce que l’auteur ou l’organisme qui produit l’information est indiqué sur le site consulté ? Est-ce qu’il s’agit d’un organisme ou d’</a:t>
            </a:r>
            <a:r>
              <a:rPr lang="fr-FR" dirty="0" err="1"/>
              <a:t>un.e</a:t>
            </a:r>
            <a:r>
              <a:rPr lang="fr-FR" dirty="0"/>
              <a:t> expert. </a:t>
            </a:r>
            <a:r>
              <a:rPr lang="fr-FR" dirty="0" err="1"/>
              <a:t>connu.e</a:t>
            </a:r>
            <a:r>
              <a:rPr lang="fr-FR" dirty="0"/>
              <a:t> ?</a:t>
            </a:r>
          </a:p>
          <a:p>
            <a:pPr marL="914400" lvl="2" indent="0">
              <a:buNone/>
            </a:pPr>
            <a:r>
              <a:rPr lang="fr-FR" b="1" dirty="0"/>
              <a:t>A savoir :</a:t>
            </a:r>
            <a:r>
              <a:rPr lang="fr-FR" dirty="0"/>
              <a:t> les adresses internet qui se termine par : gouv.fr, ou bien .</a:t>
            </a:r>
            <a:r>
              <a:rPr lang="fr-FR" dirty="0" err="1"/>
              <a:t>edu</a:t>
            </a:r>
            <a:r>
              <a:rPr lang="fr-FR" dirty="0"/>
              <a:t> sont en général fiables.</a:t>
            </a:r>
          </a:p>
          <a:p>
            <a:pPr lvl="1"/>
            <a:r>
              <a:rPr lang="fr-FR" dirty="0"/>
              <a:t>Identifier la date de production de l’information consultée.</a:t>
            </a:r>
          </a:p>
          <a:p>
            <a:pPr marL="914400" lvl="2" indent="0">
              <a:buNone/>
            </a:pPr>
            <a:r>
              <a:rPr lang="fr-FR" b="1" dirty="0"/>
              <a:t>A savoir :</a:t>
            </a:r>
            <a:r>
              <a:rPr lang="fr-FR" dirty="0"/>
              <a:t> vous avez la possibilité de sélectionner la date de publication d’une information dans les critères de recherche.</a:t>
            </a:r>
          </a:p>
        </p:txBody>
      </p:sp>
      <p:sp>
        <p:nvSpPr>
          <p:cNvPr id="3" name="Text Box 2">
            <a:extLst>
              <a:ext uri="{FF2B5EF4-FFF2-40B4-BE49-F238E27FC236}">
                <a16:creationId xmlns:a16="http://schemas.microsoft.com/office/drawing/2014/main" id="{4A7EA2E0-CC7B-4A75-BB84-31C45F87D025}"/>
              </a:ext>
            </a:extLst>
          </p:cNvPr>
          <p:cNvSpPr txBox="1">
            <a:spLocks noChangeArrowheads="1"/>
          </p:cNvSpPr>
          <p:nvPr/>
        </p:nvSpPr>
        <p:spPr bwMode="auto">
          <a:xfrm>
            <a:off x="3615070" y="477096"/>
            <a:ext cx="8210103" cy="646331"/>
          </a:xfrm>
          <a:prstGeom prst="rect">
            <a:avLst/>
          </a:prstGeom>
          <a:noFill/>
          <a:ln>
            <a:noFill/>
          </a:ln>
          <a:effectLst/>
          <a:extLst>
            <a:ext uri="{909E8E84-426E-40DD-AFC4-6F175D3DCCD1}">
              <a14:hiddenFill xmlns:a14="http://schemas.microsoft.com/office/drawing/2010/main">
                <a:solidFill>
                  <a:srgbClr val="72AED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Arial" panose="020B0604020202020204" pitchFamily="34" charset="0"/>
                <a:cs typeface="Arial" panose="020B0604020202020204" pitchFamily="34" charset="0"/>
              </a:defRPr>
            </a:lvl1pPr>
            <a:lvl2pPr marL="742950" indent="-285750">
              <a:defRPr sz="2000" b="1">
                <a:solidFill>
                  <a:schemeClr val="tx1"/>
                </a:solidFill>
                <a:latin typeface="Arial" panose="020B0604020202020204" pitchFamily="34" charset="0"/>
                <a:cs typeface="Arial" panose="020B0604020202020204" pitchFamily="34" charset="0"/>
              </a:defRPr>
            </a:lvl2pPr>
            <a:lvl3pPr marL="1143000" indent="-228600">
              <a:defRPr sz="2000" b="1">
                <a:solidFill>
                  <a:schemeClr val="tx1"/>
                </a:solidFill>
                <a:latin typeface="Arial" panose="020B0604020202020204" pitchFamily="34" charset="0"/>
                <a:cs typeface="Arial" panose="020B0604020202020204" pitchFamily="34" charset="0"/>
              </a:defRPr>
            </a:lvl3pPr>
            <a:lvl4pPr marL="1600200" indent="-228600">
              <a:defRPr sz="2000" b="1">
                <a:solidFill>
                  <a:schemeClr val="tx1"/>
                </a:solidFill>
                <a:latin typeface="Arial" panose="020B0604020202020204" pitchFamily="34" charset="0"/>
                <a:cs typeface="Arial" panose="020B0604020202020204" pitchFamily="34" charset="0"/>
              </a:defRPr>
            </a:lvl4pPr>
            <a:lvl5pPr marL="2057400" indent="-22860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algn="r" eaLnBrk="1" hangingPunct="1"/>
            <a:r>
              <a:rPr lang="en-US" altLang="fr-FR" sz="3600" dirty="0" err="1">
                <a:solidFill>
                  <a:srgbClr val="C00000"/>
                </a:solidFill>
                <a:latin typeface="Century Gothic" panose="020B0502020202020204" pitchFamily="34" charset="0"/>
              </a:rPr>
              <a:t>Préparation</a:t>
            </a:r>
            <a:r>
              <a:rPr lang="en-US" altLang="fr-FR" sz="3600" dirty="0">
                <a:solidFill>
                  <a:srgbClr val="C00000"/>
                </a:solidFill>
                <a:latin typeface="Century Gothic" panose="020B0502020202020204" pitchFamily="34" charset="0"/>
              </a:rPr>
              <a:t> de la </a:t>
            </a:r>
            <a:r>
              <a:rPr lang="en-US" altLang="fr-FR" sz="3600" dirty="0" err="1">
                <a:solidFill>
                  <a:srgbClr val="C00000"/>
                </a:solidFill>
                <a:latin typeface="Century Gothic" panose="020B0502020202020204" pitchFamily="34" charset="0"/>
              </a:rPr>
              <a:t>prochaine</a:t>
            </a:r>
            <a:r>
              <a:rPr lang="en-US" altLang="fr-FR" sz="3600" dirty="0">
                <a:solidFill>
                  <a:srgbClr val="C00000"/>
                </a:solidFill>
                <a:latin typeface="Century Gothic" panose="020B0502020202020204" pitchFamily="34" charset="0"/>
              </a:rPr>
              <a:t> </a:t>
            </a:r>
            <a:r>
              <a:rPr lang="en-US" altLang="fr-FR" sz="3600" dirty="0" err="1">
                <a:solidFill>
                  <a:srgbClr val="C00000"/>
                </a:solidFill>
                <a:latin typeface="Century Gothic" panose="020B0502020202020204" pitchFamily="34" charset="0"/>
              </a:rPr>
              <a:t>étape</a:t>
            </a:r>
            <a:endParaRPr lang="en-US" altLang="fr-FR" sz="3600" dirty="0">
              <a:solidFill>
                <a:srgbClr val="C00000"/>
              </a:solidFill>
              <a:latin typeface="Century Gothic" panose="020B0502020202020204" pitchFamily="34" charset="0"/>
            </a:endParaRPr>
          </a:p>
        </p:txBody>
      </p:sp>
      <p:sp>
        <p:nvSpPr>
          <p:cNvPr id="4" name="Rectangle 3">
            <a:extLst>
              <a:ext uri="{FF2B5EF4-FFF2-40B4-BE49-F238E27FC236}">
                <a16:creationId xmlns:a16="http://schemas.microsoft.com/office/drawing/2014/main" id="{02080ADC-A862-43A8-8EBA-320A27ABB311}"/>
              </a:ext>
            </a:extLst>
          </p:cNvPr>
          <p:cNvSpPr/>
          <p:nvPr/>
        </p:nvSpPr>
        <p:spPr>
          <a:xfrm>
            <a:off x="2877172" y="1428389"/>
            <a:ext cx="7181230" cy="584775"/>
          </a:xfrm>
          <a:prstGeom prst="rect">
            <a:avLst/>
          </a:prstGeom>
        </p:spPr>
        <p:txBody>
          <a:bodyPr wrap="square">
            <a:spAutoFit/>
          </a:bodyPr>
          <a:lstStyle/>
          <a:p>
            <a:r>
              <a:rPr lang="fr-FR" sz="3200" b="1" dirty="0"/>
              <a:t>POUR UNE RECHERCHE SUR INTERNET</a:t>
            </a:r>
            <a:endParaRPr lang="fr-FR" sz="3200" dirty="0"/>
          </a:p>
        </p:txBody>
      </p:sp>
      <p:sp>
        <p:nvSpPr>
          <p:cNvPr id="5" name="Rectangle 4">
            <a:extLst>
              <a:ext uri="{FF2B5EF4-FFF2-40B4-BE49-F238E27FC236}">
                <a16:creationId xmlns:a16="http://schemas.microsoft.com/office/drawing/2014/main" id="{3D1459CD-C670-4823-B81B-E83BD9D978C8}"/>
              </a:ext>
            </a:extLst>
          </p:cNvPr>
          <p:cNvSpPr/>
          <p:nvPr/>
        </p:nvSpPr>
        <p:spPr>
          <a:xfrm>
            <a:off x="181740" y="6467474"/>
            <a:ext cx="3563542" cy="369332"/>
          </a:xfrm>
          <a:prstGeom prst="rect">
            <a:avLst/>
          </a:prstGeom>
        </p:spPr>
        <p:txBody>
          <a:bodyPr wrap="square">
            <a:spAutoFit/>
          </a:bodyPr>
          <a:lstStyle/>
          <a:p>
            <a:r>
              <a:rPr lang="fr-FR" b="1" dirty="0"/>
              <a:t>© Science Factor Global Contact</a:t>
            </a:r>
            <a:endParaRPr lang="fr-FR" dirty="0"/>
          </a:p>
        </p:txBody>
      </p:sp>
    </p:spTree>
    <p:extLst>
      <p:ext uri="{BB962C8B-B14F-4D97-AF65-F5344CB8AC3E}">
        <p14:creationId xmlns:p14="http://schemas.microsoft.com/office/powerpoint/2010/main" val="746412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a:extLst>
              <a:ext uri="{FF2B5EF4-FFF2-40B4-BE49-F238E27FC236}">
                <a16:creationId xmlns:a16="http://schemas.microsoft.com/office/drawing/2014/main" id="{23DA274E-6E71-41F7-9C88-AAE48E49266A}"/>
              </a:ext>
            </a:extLst>
          </p:cNvPr>
          <p:cNvSpPr txBox="1">
            <a:spLocks noChangeArrowheads="1"/>
          </p:cNvSpPr>
          <p:nvPr/>
        </p:nvSpPr>
        <p:spPr bwMode="auto">
          <a:xfrm>
            <a:off x="2780430" y="357871"/>
            <a:ext cx="8974317" cy="646331"/>
          </a:xfrm>
          <a:prstGeom prst="rect">
            <a:avLst/>
          </a:prstGeom>
          <a:noFill/>
          <a:ln>
            <a:noFill/>
          </a:ln>
          <a:effectLst/>
          <a:extLst>
            <a:ext uri="{909E8E84-426E-40DD-AFC4-6F175D3DCCD1}">
              <a14:hiddenFill xmlns:a14="http://schemas.microsoft.com/office/drawing/2010/main">
                <a:solidFill>
                  <a:srgbClr val="72AED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Arial" panose="020B0604020202020204" pitchFamily="34" charset="0"/>
                <a:cs typeface="Arial" panose="020B0604020202020204" pitchFamily="34" charset="0"/>
              </a:defRPr>
            </a:lvl1pPr>
            <a:lvl2pPr marL="742950" indent="-285750">
              <a:defRPr sz="2000" b="1">
                <a:solidFill>
                  <a:schemeClr val="tx1"/>
                </a:solidFill>
                <a:latin typeface="Arial" panose="020B0604020202020204" pitchFamily="34" charset="0"/>
                <a:cs typeface="Arial" panose="020B0604020202020204" pitchFamily="34" charset="0"/>
              </a:defRPr>
            </a:lvl2pPr>
            <a:lvl3pPr marL="1143000" indent="-228600">
              <a:defRPr sz="2000" b="1">
                <a:solidFill>
                  <a:schemeClr val="tx1"/>
                </a:solidFill>
                <a:latin typeface="Arial" panose="020B0604020202020204" pitchFamily="34" charset="0"/>
                <a:cs typeface="Arial" panose="020B0604020202020204" pitchFamily="34" charset="0"/>
              </a:defRPr>
            </a:lvl3pPr>
            <a:lvl4pPr marL="1600200" indent="-228600">
              <a:defRPr sz="2000" b="1">
                <a:solidFill>
                  <a:schemeClr val="tx1"/>
                </a:solidFill>
                <a:latin typeface="Arial" panose="020B0604020202020204" pitchFamily="34" charset="0"/>
                <a:cs typeface="Arial" panose="020B0604020202020204" pitchFamily="34" charset="0"/>
              </a:defRPr>
            </a:lvl4pPr>
            <a:lvl5pPr marL="2057400" indent="-22860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algn="r" eaLnBrk="1" hangingPunct="1"/>
            <a:r>
              <a:rPr lang="en-US" altLang="fr-FR" sz="3600" dirty="0">
                <a:solidFill>
                  <a:srgbClr val="C00000"/>
                </a:solidFill>
                <a:latin typeface="Century Gothic" panose="020B0502020202020204" pitchFamily="34" charset="0"/>
              </a:rPr>
              <a:t>Carte des </a:t>
            </a:r>
            <a:r>
              <a:rPr lang="en-US" altLang="fr-FR" sz="3600" dirty="0" err="1">
                <a:solidFill>
                  <a:srgbClr val="C00000"/>
                </a:solidFill>
                <a:latin typeface="Century Gothic" panose="020B0502020202020204" pitchFamily="34" charset="0"/>
              </a:rPr>
              <a:t>idées</a:t>
            </a:r>
            <a:endParaRPr lang="en-US" altLang="fr-FR" sz="3600" dirty="0">
              <a:solidFill>
                <a:srgbClr val="C00000"/>
              </a:solidFill>
              <a:latin typeface="Century Gothic" panose="020B0502020202020204" pitchFamily="34" charset="0"/>
            </a:endParaRPr>
          </a:p>
        </p:txBody>
      </p:sp>
      <p:sp>
        <p:nvSpPr>
          <p:cNvPr id="4" name="Rectangle 3">
            <a:extLst>
              <a:ext uri="{FF2B5EF4-FFF2-40B4-BE49-F238E27FC236}">
                <a16:creationId xmlns:a16="http://schemas.microsoft.com/office/drawing/2014/main" id="{56951B91-755E-4D8C-8B05-5A7086E8CECC}"/>
              </a:ext>
            </a:extLst>
          </p:cNvPr>
          <p:cNvSpPr/>
          <p:nvPr/>
        </p:nvSpPr>
        <p:spPr>
          <a:xfrm>
            <a:off x="5135526" y="1718101"/>
            <a:ext cx="6857903" cy="4524315"/>
          </a:xfrm>
          <a:prstGeom prst="rect">
            <a:avLst/>
          </a:prstGeom>
        </p:spPr>
        <p:txBody>
          <a:bodyPr wrap="square">
            <a:spAutoFit/>
          </a:bodyPr>
          <a:lstStyle/>
          <a:p>
            <a:pPr algn="just"/>
            <a:r>
              <a:rPr lang="fr-FR" sz="2400" b="1" dirty="0"/>
              <a:t>Les règles :  </a:t>
            </a:r>
          </a:p>
          <a:p>
            <a:pPr marL="514350" indent="-514350" algn="just">
              <a:buFont typeface="+mj-lt"/>
              <a:buAutoNum type="arabicPeriod"/>
            </a:pPr>
            <a:r>
              <a:rPr lang="fr-FR" sz="2400" dirty="0"/>
              <a:t>Dessiner au centre d’une page horizontale un dessin qui représente le problème que vous souhaitez résoudre</a:t>
            </a:r>
          </a:p>
          <a:p>
            <a:pPr marL="514350" indent="-514350" algn="just">
              <a:buFont typeface="+mj-lt"/>
              <a:buAutoNum type="arabicPeriod"/>
            </a:pPr>
            <a:r>
              <a:rPr lang="fr-FR" sz="2400" dirty="0"/>
              <a:t>Notez les idées, comme elles viennent à l’équipe sur des branches qui partent du centre de la page</a:t>
            </a:r>
          </a:p>
          <a:p>
            <a:pPr marL="514350" indent="-514350" algn="just">
              <a:buFont typeface="+mj-lt"/>
              <a:buAutoNum type="arabicPeriod"/>
            </a:pPr>
            <a:r>
              <a:rPr lang="fr-FR" sz="2400" dirty="0"/>
              <a:t>Utiliser des mots qui sont « forts » pour exprimer vos idées, faciles à mémoriser</a:t>
            </a:r>
          </a:p>
          <a:p>
            <a:pPr marL="514350" indent="-514350" algn="just">
              <a:buFont typeface="+mj-lt"/>
              <a:buAutoNum type="arabicPeriod"/>
            </a:pPr>
            <a:r>
              <a:rPr lang="fr-FR" sz="2400" dirty="0"/>
              <a:t>Ecrire lisiblement sur les branches </a:t>
            </a:r>
          </a:p>
          <a:p>
            <a:pPr marL="514350" indent="-514350" algn="just">
              <a:buFont typeface="+mj-lt"/>
              <a:buAutoNum type="arabicPeriod"/>
            </a:pPr>
            <a:r>
              <a:rPr lang="fr-FR" sz="2400" dirty="0"/>
              <a:t>Utiliser couleur, police de caractère, dessins, mots clés, dessins pour expliciter les idées</a:t>
            </a:r>
          </a:p>
          <a:p>
            <a:pPr marL="285750" indent="-285750" algn="just">
              <a:buFontTx/>
              <a:buChar char="-"/>
            </a:pPr>
            <a:endParaRPr lang="fr-FR" sz="2400" dirty="0"/>
          </a:p>
        </p:txBody>
      </p:sp>
      <p:pic>
        <p:nvPicPr>
          <p:cNvPr id="5" name="Image 4">
            <a:extLst>
              <a:ext uri="{FF2B5EF4-FFF2-40B4-BE49-F238E27FC236}">
                <a16:creationId xmlns:a16="http://schemas.microsoft.com/office/drawing/2014/main" id="{1D16AE7E-8DFE-41B1-8AA4-7494682AAE67}"/>
              </a:ext>
            </a:extLst>
          </p:cNvPr>
          <p:cNvPicPr>
            <a:picLocks noChangeAspect="1"/>
          </p:cNvPicPr>
          <p:nvPr/>
        </p:nvPicPr>
        <p:blipFill>
          <a:blip r:embed="rId3"/>
          <a:stretch>
            <a:fillRect/>
          </a:stretch>
        </p:blipFill>
        <p:spPr>
          <a:xfrm>
            <a:off x="393436" y="2237210"/>
            <a:ext cx="4199818" cy="3217292"/>
          </a:xfrm>
          <a:prstGeom prst="rect">
            <a:avLst/>
          </a:prstGeom>
        </p:spPr>
      </p:pic>
      <p:sp>
        <p:nvSpPr>
          <p:cNvPr id="6" name="Rectangle 5">
            <a:extLst>
              <a:ext uri="{FF2B5EF4-FFF2-40B4-BE49-F238E27FC236}">
                <a16:creationId xmlns:a16="http://schemas.microsoft.com/office/drawing/2014/main" id="{57F60DAC-6E78-4749-AEC7-7022C1FDE439}"/>
              </a:ext>
            </a:extLst>
          </p:cNvPr>
          <p:cNvSpPr/>
          <p:nvPr/>
        </p:nvSpPr>
        <p:spPr>
          <a:xfrm>
            <a:off x="2068048" y="5050465"/>
            <a:ext cx="1424763" cy="4040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30594F11-4FD1-4D90-B385-E41E63DDC4AB}"/>
              </a:ext>
            </a:extLst>
          </p:cNvPr>
          <p:cNvSpPr/>
          <p:nvPr/>
        </p:nvSpPr>
        <p:spPr>
          <a:xfrm>
            <a:off x="166673" y="1968266"/>
            <a:ext cx="907215" cy="5378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6D516F3D-0EB8-49FE-8F91-A9314E536D33}"/>
              </a:ext>
            </a:extLst>
          </p:cNvPr>
          <p:cNvSpPr/>
          <p:nvPr/>
        </p:nvSpPr>
        <p:spPr>
          <a:xfrm>
            <a:off x="181740" y="6467474"/>
            <a:ext cx="3563542" cy="369332"/>
          </a:xfrm>
          <a:prstGeom prst="rect">
            <a:avLst/>
          </a:prstGeom>
        </p:spPr>
        <p:txBody>
          <a:bodyPr wrap="square">
            <a:spAutoFit/>
          </a:bodyPr>
          <a:lstStyle/>
          <a:p>
            <a:r>
              <a:rPr lang="fr-FR" b="1" dirty="0"/>
              <a:t>© Science Factor Global Contact</a:t>
            </a:r>
            <a:endParaRPr lang="fr-FR" dirty="0"/>
          </a:p>
        </p:txBody>
      </p:sp>
    </p:spTree>
    <p:extLst>
      <p:ext uri="{BB962C8B-B14F-4D97-AF65-F5344CB8AC3E}">
        <p14:creationId xmlns:p14="http://schemas.microsoft.com/office/powerpoint/2010/main" val="2263132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a:extLst>
              <a:ext uri="{FF2B5EF4-FFF2-40B4-BE49-F238E27FC236}">
                <a16:creationId xmlns:a16="http://schemas.microsoft.com/office/drawing/2014/main" id="{154C8E0D-4F16-406E-84AF-87E65ED32D50}"/>
              </a:ext>
            </a:extLst>
          </p:cNvPr>
          <p:cNvSpPr txBox="1">
            <a:spLocks noChangeArrowheads="1"/>
          </p:cNvSpPr>
          <p:nvPr/>
        </p:nvSpPr>
        <p:spPr bwMode="auto">
          <a:xfrm>
            <a:off x="2780430" y="357871"/>
            <a:ext cx="8974317" cy="646331"/>
          </a:xfrm>
          <a:prstGeom prst="rect">
            <a:avLst/>
          </a:prstGeom>
          <a:noFill/>
          <a:ln>
            <a:noFill/>
          </a:ln>
          <a:effectLst/>
          <a:extLst>
            <a:ext uri="{909E8E84-426E-40DD-AFC4-6F175D3DCCD1}">
              <a14:hiddenFill xmlns:a14="http://schemas.microsoft.com/office/drawing/2010/main">
                <a:solidFill>
                  <a:srgbClr val="72AED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Arial" panose="020B0604020202020204" pitchFamily="34" charset="0"/>
                <a:cs typeface="Arial" panose="020B0604020202020204" pitchFamily="34" charset="0"/>
              </a:defRPr>
            </a:lvl1pPr>
            <a:lvl2pPr marL="742950" indent="-285750">
              <a:defRPr sz="2000" b="1">
                <a:solidFill>
                  <a:schemeClr val="tx1"/>
                </a:solidFill>
                <a:latin typeface="Arial" panose="020B0604020202020204" pitchFamily="34" charset="0"/>
                <a:cs typeface="Arial" panose="020B0604020202020204" pitchFamily="34" charset="0"/>
              </a:defRPr>
            </a:lvl2pPr>
            <a:lvl3pPr marL="1143000" indent="-228600">
              <a:defRPr sz="2000" b="1">
                <a:solidFill>
                  <a:schemeClr val="tx1"/>
                </a:solidFill>
                <a:latin typeface="Arial" panose="020B0604020202020204" pitchFamily="34" charset="0"/>
                <a:cs typeface="Arial" panose="020B0604020202020204" pitchFamily="34" charset="0"/>
              </a:defRPr>
            </a:lvl3pPr>
            <a:lvl4pPr marL="1600200" indent="-228600">
              <a:defRPr sz="2000" b="1">
                <a:solidFill>
                  <a:schemeClr val="tx1"/>
                </a:solidFill>
                <a:latin typeface="Arial" panose="020B0604020202020204" pitchFamily="34" charset="0"/>
                <a:cs typeface="Arial" panose="020B0604020202020204" pitchFamily="34" charset="0"/>
              </a:defRPr>
            </a:lvl4pPr>
            <a:lvl5pPr marL="2057400" indent="-22860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algn="r" eaLnBrk="1" hangingPunct="1"/>
            <a:r>
              <a:rPr lang="en-US" altLang="fr-FR" sz="3600" dirty="0">
                <a:solidFill>
                  <a:srgbClr val="C00000"/>
                </a:solidFill>
                <a:latin typeface="Century Gothic" panose="020B0502020202020204" pitchFamily="34" charset="0"/>
              </a:rPr>
              <a:t>Comment </a:t>
            </a:r>
            <a:r>
              <a:rPr lang="en-US" altLang="fr-FR" sz="3600" dirty="0" err="1">
                <a:solidFill>
                  <a:srgbClr val="C00000"/>
                </a:solidFill>
                <a:latin typeface="Century Gothic" panose="020B0502020202020204" pitchFamily="34" charset="0"/>
              </a:rPr>
              <a:t>créer</a:t>
            </a:r>
            <a:r>
              <a:rPr lang="en-US" altLang="fr-FR" sz="3600" dirty="0">
                <a:solidFill>
                  <a:srgbClr val="C00000"/>
                </a:solidFill>
                <a:latin typeface="Century Gothic" panose="020B0502020202020204" pitchFamily="34" charset="0"/>
              </a:rPr>
              <a:t> </a:t>
            </a:r>
            <a:r>
              <a:rPr lang="en-US" altLang="fr-FR" sz="3600" dirty="0" err="1">
                <a:solidFill>
                  <a:srgbClr val="C00000"/>
                </a:solidFill>
                <a:latin typeface="Century Gothic" panose="020B0502020202020204" pitchFamily="34" charset="0"/>
              </a:rPr>
              <a:t>une</a:t>
            </a:r>
            <a:r>
              <a:rPr lang="en-US" altLang="fr-FR" sz="3600" dirty="0">
                <a:solidFill>
                  <a:srgbClr val="C00000"/>
                </a:solidFill>
                <a:latin typeface="Century Gothic" panose="020B0502020202020204" pitchFamily="34" charset="0"/>
              </a:rPr>
              <a:t> carte des </a:t>
            </a:r>
            <a:r>
              <a:rPr lang="en-US" altLang="fr-FR" sz="3600" dirty="0" err="1">
                <a:solidFill>
                  <a:srgbClr val="C00000"/>
                </a:solidFill>
                <a:latin typeface="Century Gothic" panose="020B0502020202020204" pitchFamily="34" charset="0"/>
              </a:rPr>
              <a:t>idées</a:t>
            </a:r>
            <a:r>
              <a:rPr lang="en-US" altLang="fr-FR" sz="3600" dirty="0">
                <a:solidFill>
                  <a:srgbClr val="C00000"/>
                </a:solidFill>
                <a:latin typeface="Century Gothic" panose="020B0502020202020204" pitchFamily="34" charset="0"/>
              </a:rPr>
              <a:t> ?</a:t>
            </a:r>
          </a:p>
        </p:txBody>
      </p:sp>
      <p:pic>
        <p:nvPicPr>
          <p:cNvPr id="4" name="Image 3">
            <a:extLst>
              <a:ext uri="{FF2B5EF4-FFF2-40B4-BE49-F238E27FC236}">
                <a16:creationId xmlns:a16="http://schemas.microsoft.com/office/drawing/2014/main" id="{02365E90-9511-44ED-BB00-109E6C519FB2}"/>
              </a:ext>
            </a:extLst>
          </p:cNvPr>
          <p:cNvPicPr>
            <a:picLocks noChangeAspect="1"/>
          </p:cNvPicPr>
          <p:nvPr/>
        </p:nvPicPr>
        <p:blipFill>
          <a:blip r:embed="rId3"/>
          <a:stretch>
            <a:fillRect/>
          </a:stretch>
        </p:blipFill>
        <p:spPr>
          <a:xfrm>
            <a:off x="2262076" y="1387200"/>
            <a:ext cx="7667847" cy="5286391"/>
          </a:xfrm>
          <a:prstGeom prst="rect">
            <a:avLst/>
          </a:prstGeom>
        </p:spPr>
      </p:pic>
      <p:sp>
        <p:nvSpPr>
          <p:cNvPr id="5" name="Rectangle 4">
            <a:extLst>
              <a:ext uri="{FF2B5EF4-FFF2-40B4-BE49-F238E27FC236}">
                <a16:creationId xmlns:a16="http://schemas.microsoft.com/office/drawing/2014/main" id="{B0DA4811-5CEC-4E58-8489-3F62A05C0E54}"/>
              </a:ext>
            </a:extLst>
          </p:cNvPr>
          <p:cNvSpPr/>
          <p:nvPr/>
        </p:nvSpPr>
        <p:spPr>
          <a:xfrm>
            <a:off x="5334000" y="4239491"/>
            <a:ext cx="1149927" cy="4710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a:extLst>
              <a:ext uri="{FF2B5EF4-FFF2-40B4-BE49-F238E27FC236}">
                <a16:creationId xmlns:a16="http://schemas.microsoft.com/office/drawing/2014/main" id="{54090AD5-8EB5-4B6E-8E5A-4AF06A49DDC1}"/>
              </a:ext>
            </a:extLst>
          </p:cNvPr>
          <p:cNvSpPr txBox="1"/>
          <p:nvPr/>
        </p:nvSpPr>
        <p:spPr>
          <a:xfrm>
            <a:off x="5181599" y="4336470"/>
            <a:ext cx="1466155" cy="646331"/>
          </a:xfrm>
          <a:prstGeom prst="rect">
            <a:avLst/>
          </a:prstGeom>
          <a:noFill/>
        </p:spPr>
        <p:txBody>
          <a:bodyPr wrap="square" rtlCol="0">
            <a:spAutoFit/>
          </a:bodyPr>
          <a:lstStyle/>
          <a:p>
            <a:pPr algn="ctr"/>
            <a:r>
              <a:rPr lang="fr-FR" sz="1200" b="1" dirty="0"/>
              <a:t>Comment créer</a:t>
            </a:r>
          </a:p>
          <a:p>
            <a:pPr algn="ctr"/>
            <a:r>
              <a:rPr lang="fr-FR" sz="1200" b="1" dirty="0"/>
              <a:t>une </a:t>
            </a:r>
          </a:p>
          <a:p>
            <a:pPr algn="ctr"/>
            <a:r>
              <a:rPr lang="fr-FR" sz="1200" b="1" dirty="0"/>
              <a:t>Carte des idées</a:t>
            </a:r>
          </a:p>
        </p:txBody>
      </p:sp>
      <p:sp>
        <p:nvSpPr>
          <p:cNvPr id="6" name="Rectangle 5">
            <a:extLst>
              <a:ext uri="{FF2B5EF4-FFF2-40B4-BE49-F238E27FC236}">
                <a16:creationId xmlns:a16="http://schemas.microsoft.com/office/drawing/2014/main" id="{C6C7FBA3-880A-44F4-A91A-3E7A9F63E62B}"/>
              </a:ext>
            </a:extLst>
          </p:cNvPr>
          <p:cNvSpPr/>
          <p:nvPr/>
        </p:nvSpPr>
        <p:spPr>
          <a:xfrm>
            <a:off x="181740" y="6467474"/>
            <a:ext cx="3563542" cy="369332"/>
          </a:xfrm>
          <a:prstGeom prst="rect">
            <a:avLst/>
          </a:prstGeom>
        </p:spPr>
        <p:txBody>
          <a:bodyPr wrap="square">
            <a:spAutoFit/>
          </a:bodyPr>
          <a:lstStyle/>
          <a:p>
            <a:r>
              <a:rPr lang="fr-FR" b="1" dirty="0"/>
              <a:t>© Science Factor Global Contact</a:t>
            </a:r>
            <a:endParaRPr lang="fr-FR" dirty="0"/>
          </a:p>
        </p:txBody>
      </p:sp>
    </p:spTree>
    <p:extLst>
      <p:ext uri="{BB962C8B-B14F-4D97-AF65-F5344CB8AC3E}">
        <p14:creationId xmlns:p14="http://schemas.microsoft.com/office/powerpoint/2010/main" val="207005267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9998</TotalTime>
  <Words>1518</Words>
  <Application>Microsoft Office PowerPoint</Application>
  <PresentationFormat>Grand écran</PresentationFormat>
  <Paragraphs>210</Paragraphs>
  <Slides>12</Slides>
  <Notes>12</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12</vt:i4>
      </vt:variant>
    </vt:vector>
  </HeadingPairs>
  <TitlesOfParts>
    <vt:vector size="19" baseType="lpstr">
      <vt:lpstr>Arial</vt:lpstr>
      <vt:lpstr>Calibri</vt:lpstr>
      <vt:lpstr>Calibri Light</vt:lpstr>
      <vt:lpstr>Century Gothic</vt:lpstr>
      <vt:lpstr>Norwester</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FEMMES ET INNOVATION Les femmes dans les métiers liés à  l’innovation, aux sciences et aux technologies</dc:title>
  <dc:creator>Claudine</dc:creator>
  <cp:lastModifiedBy>Maryne Fauvet</cp:lastModifiedBy>
  <cp:revision>645</cp:revision>
  <cp:lastPrinted>2019-09-04T07:26:52Z</cp:lastPrinted>
  <dcterms:created xsi:type="dcterms:W3CDTF">2014-11-14T08:07:25Z</dcterms:created>
  <dcterms:modified xsi:type="dcterms:W3CDTF">2020-07-21T07:52:17Z</dcterms:modified>
</cp:coreProperties>
</file>