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8" r:id="rId2"/>
    <p:sldId id="348" r:id="rId3"/>
    <p:sldId id="347" r:id="rId4"/>
    <p:sldId id="257" r:id="rId5"/>
    <p:sldId id="339" r:id="rId6"/>
    <p:sldId id="340" r:id="rId7"/>
    <p:sldId id="321" r:id="rId8"/>
    <p:sldId id="343" r:id="rId9"/>
    <p:sldId id="341" r:id="rId10"/>
    <p:sldId id="344" r:id="rId11"/>
    <p:sldId id="345" r:id="rId12"/>
    <p:sldId id="346" r:id="rId1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ne Fauvet" initials="MF" lastIdx="3" clrIdx="0">
    <p:extLst>
      <p:ext uri="{19B8F6BF-5375-455C-9EA6-DF929625EA0E}">
        <p15:presenceInfo xmlns:p15="http://schemas.microsoft.com/office/powerpoint/2012/main" userId="c4492b620ad41c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5BB"/>
    <a:srgbClr val="CBE4EB"/>
    <a:srgbClr val="C0DEE6"/>
    <a:srgbClr val="0099CC"/>
    <a:srgbClr val="15A7CC"/>
    <a:srgbClr val="33CCCC"/>
    <a:srgbClr val="C0FCF9"/>
    <a:srgbClr val="DBF8F9"/>
    <a:srgbClr val="98FAF5"/>
    <a:srgbClr val="3D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782" autoAdjust="0"/>
    <p:restoredTop sz="94660"/>
  </p:normalViewPr>
  <p:slideViewPr>
    <p:cSldViewPr snapToGrid="0">
      <p:cViewPr varScale="1">
        <p:scale>
          <a:sx n="60" d="100"/>
          <a:sy n="60" d="100"/>
        </p:scale>
        <p:origin x="76" y="212"/>
      </p:cViewPr>
      <p:guideLst>
        <p:guide orient="horz" pos="2160"/>
        <p:guide pos="3840"/>
      </p:guideLst>
    </p:cSldViewPr>
  </p:slideViewPr>
  <p:notesTextViewPr>
    <p:cViewPr>
      <p:scale>
        <a:sx n="1" d="1"/>
        <a:sy n="1" d="1"/>
      </p:scale>
      <p:origin x="0" y="0"/>
    </p:cViewPr>
  </p:notesTextViewPr>
  <p:notesViewPr>
    <p:cSldViewPr snapToGrid="0">
      <p:cViewPr varScale="1">
        <p:scale>
          <a:sx n="47" d="100"/>
          <a:sy n="47" d="100"/>
        </p:scale>
        <p:origin x="27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7A38BAE-9512-4D7D-A0F0-59D1AD00B29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a:extLst>
              <a:ext uri="{FF2B5EF4-FFF2-40B4-BE49-F238E27FC236}">
                <a16:creationId xmlns:a16="http://schemas.microsoft.com/office/drawing/2014/main" id="{0B81517F-0331-431F-8A7F-8C92C656763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EB2EC07-D2D6-4A53-8716-2FEF22BCFE17}" type="datetimeFigureOut">
              <a:rPr lang="fr-FR" smtClean="0"/>
              <a:t>09/09/2019</a:t>
            </a:fld>
            <a:endParaRPr lang="fr-FR"/>
          </a:p>
        </p:txBody>
      </p:sp>
      <p:sp>
        <p:nvSpPr>
          <p:cNvPr id="4" name="Espace réservé du pied de page 3">
            <a:extLst>
              <a:ext uri="{FF2B5EF4-FFF2-40B4-BE49-F238E27FC236}">
                <a16:creationId xmlns:a16="http://schemas.microsoft.com/office/drawing/2014/main" id="{54684A28-4B56-4B03-830F-DF8DFEF1E6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5" name="Espace réservé du numéro de diapositive 4">
            <a:extLst>
              <a:ext uri="{FF2B5EF4-FFF2-40B4-BE49-F238E27FC236}">
                <a16:creationId xmlns:a16="http://schemas.microsoft.com/office/drawing/2014/main" id="{B26FFCC1-B8A7-45BF-9FED-042F4005E1B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BF22D7A-F5E6-4ED4-8D0A-98FDC01E3587}" type="slidenum">
              <a:rPr lang="fr-FR" smtClean="0"/>
              <a:t>‹N°›</a:t>
            </a:fld>
            <a:endParaRPr lang="fr-FR"/>
          </a:p>
        </p:txBody>
      </p:sp>
    </p:spTree>
    <p:extLst>
      <p:ext uri="{BB962C8B-B14F-4D97-AF65-F5344CB8AC3E}">
        <p14:creationId xmlns:p14="http://schemas.microsoft.com/office/powerpoint/2010/main" val="118133293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95AF2F-EF21-4EA5-BCF0-AE766C10E963}" type="datetimeFigureOut">
              <a:rPr lang="fr-FR" smtClean="0"/>
              <a:pPr/>
              <a:t>09/09/2019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DF4494-79A3-4774-A993-7B95D9931C19}" type="slidenum">
              <a:rPr lang="fr-FR" smtClean="0"/>
              <a:pPr/>
              <a:t>‹N°›</a:t>
            </a:fld>
            <a:endParaRPr lang="fr-FR"/>
          </a:p>
        </p:txBody>
      </p:sp>
    </p:spTree>
    <p:extLst>
      <p:ext uri="{BB962C8B-B14F-4D97-AF65-F5344CB8AC3E}">
        <p14:creationId xmlns:p14="http://schemas.microsoft.com/office/powerpoint/2010/main" val="90499997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solidFill>
                  <a:srgbClr val="C00000"/>
                </a:solidFill>
              </a:rPr>
              <a:t> Le concours Science Factor : l’innovation citoyenne portée par les adolescents</a:t>
            </a:r>
            <a:endParaRPr lang="fr-FR" dirty="0">
              <a:solidFill>
                <a:srgbClr val="C00000"/>
              </a:solidFill>
            </a:endParaRPr>
          </a:p>
          <a:p>
            <a:r>
              <a:rPr lang="fr-FR" dirty="0"/>
              <a:t>Le concours s'adresse aux élèves de classes de </a:t>
            </a:r>
            <a:r>
              <a:rPr lang="fr-FR" b="1" dirty="0"/>
              <a:t>la sixième à la terminale</a:t>
            </a:r>
            <a:r>
              <a:rPr lang="fr-FR" dirty="0"/>
              <a:t>. Les équipes candidates, constituées de </a:t>
            </a:r>
            <a:r>
              <a:rPr lang="fr-FR" b="1" dirty="0"/>
              <a:t>2 à 4 jeunes</a:t>
            </a:r>
            <a:r>
              <a:rPr lang="fr-FR" dirty="0"/>
              <a:t>, sont </a:t>
            </a:r>
            <a:r>
              <a:rPr lang="fr-FR" b="1" dirty="0"/>
              <a:t>obligatoirement pilotées par une fille</a:t>
            </a:r>
            <a:r>
              <a:rPr lang="fr-FR" dirty="0"/>
              <a:t> et peuvent être accompagnées par des étudiants, enseignants ou des professionnels issus de filières scientifiques et techniques.</a:t>
            </a:r>
          </a:p>
          <a:p>
            <a:r>
              <a:rPr lang="fr-FR" dirty="0"/>
              <a:t> Les équipes doivent présenter </a:t>
            </a:r>
            <a:r>
              <a:rPr lang="fr-FR" b="1" dirty="0"/>
              <a:t>une innovation citoyenne, dont le caractère novateur et l’utilité pour le bien commun (environnement, société, inclusion, etc..)  devront être clairement démontrés lors du dépôt du projet.</a:t>
            </a:r>
            <a:endParaRPr lang="fr-FR" dirty="0"/>
          </a:p>
          <a:p>
            <a:r>
              <a:rPr lang="fr-FR" dirty="0"/>
              <a:t>Pour participer, les équipes doivent compléter un questionnaire en ligne sur notre site internet ou notre page Facebook, et l’illustrer avec une vidéo, et les supports avec lesquels les élèves se sentent le plus à l’aise (maquette physique ou graphique, prototype, présentation Powerpoint, </a:t>
            </a:r>
            <a:r>
              <a:rPr lang="fr-FR" dirty="0" err="1"/>
              <a:t>map</a:t>
            </a:r>
            <a:r>
              <a:rPr lang="fr-FR" dirty="0"/>
              <a:t> Minecraft, application)</a:t>
            </a:r>
          </a:p>
          <a:p>
            <a:r>
              <a:rPr lang="fr-FR" dirty="0"/>
              <a:t> </a:t>
            </a:r>
            <a:r>
              <a:rPr lang="fr-FR" b="1" dirty="0"/>
              <a:t>6 Prix sont décernés : Prix Collège, Prix Lycée, Prix Engie Energie, Prix Orange Numérique, Prix </a:t>
            </a:r>
            <a:r>
              <a:rPr lang="fr-FR" b="1" dirty="0" err="1"/>
              <a:t>Handinumérique</a:t>
            </a:r>
            <a:r>
              <a:rPr lang="fr-FR" b="1" dirty="0"/>
              <a:t> de la mission handicap Sopra Steria, et Prix Commerce de demain d’Unibail-Rodamco-Westfield</a:t>
            </a:r>
            <a:endParaRPr lang="fr-FR" dirty="0"/>
          </a:p>
          <a:p>
            <a:r>
              <a:rPr lang="fr-FR" dirty="0"/>
              <a:t>Chaque équipe gagnante remporte des chèques cadeaux de 250 € par participant, ainsi qu’une couverture média des partenaires Science Factor et,</a:t>
            </a:r>
            <a:r>
              <a:rPr lang="fr-FR" b="1" dirty="0"/>
              <a:t> depuis 2014, un accompagnement dans la durée avec un appui pour l’orientation</a:t>
            </a:r>
            <a:r>
              <a:rPr lang="fr-FR" dirty="0"/>
              <a:t>. </a:t>
            </a:r>
          </a:p>
          <a:p>
            <a:pPr marL="171450" indent="-171450">
              <a:buFontTx/>
              <a:buChar char="-"/>
            </a:pPr>
            <a:endParaRPr lang="fr-FR" b="1" dirty="0">
              <a:solidFill>
                <a:srgbClr val="C00000"/>
              </a:solidFill>
            </a:endParaRPr>
          </a:p>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a:t>
            </a:fld>
            <a:endParaRPr lang="fr-FR"/>
          </a:p>
        </p:txBody>
      </p:sp>
    </p:spTree>
    <p:extLst>
      <p:ext uri="{BB962C8B-B14F-4D97-AF65-F5344CB8AC3E}">
        <p14:creationId xmlns:p14="http://schemas.microsoft.com/office/powerpoint/2010/main" val="419624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Distribution des supports préparés pour les élèves et présentation des consignes.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10</a:t>
            </a:fld>
            <a:endParaRPr lang="fr-FR"/>
          </a:p>
        </p:txBody>
      </p:sp>
    </p:spTree>
    <p:extLst>
      <p:ext uri="{BB962C8B-B14F-4D97-AF65-F5344CB8AC3E}">
        <p14:creationId xmlns:p14="http://schemas.microsoft.com/office/powerpoint/2010/main" val="256402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11</a:t>
            </a:fld>
            <a:endParaRPr lang="fr-FR"/>
          </a:p>
        </p:txBody>
      </p:sp>
    </p:spTree>
    <p:extLst>
      <p:ext uri="{BB962C8B-B14F-4D97-AF65-F5344CB8AC3E}">
        <p14:creationId xmlns:p14="http://schemas.microsoft.com/office/powerpoint/2010/main" val="384657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Distribution des fiches préparées pour les équipes.</a:t>
            </a:r>
          </a:p>
          <a:p>
            <a:r>
              <a:rPr lang="fr-FR" dirty="0"/>
              <a:t>Chaque équipe complète une fiche  en répondant aux questions posées.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12</a:t>
            </a:fld>
            <a:endParaRPr lang="fr-FR"/>
          </a:p>
        </p:txBody>
      </p:sp>
    </p:spTree>
    <p:extLst>
      <p:ext uri="{BB962C8B-B14F-4D97-AF65-F5344CB8AC3E}">
        <p14:creationId xmlns:p14="http://schemas.microsoft.com/office/powerpoint/2010/main" val="224009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solidFill>
                  <a:srgbClr val="C00000"/>
                </a:solidFill>
              </a:rPr>
              <a:t>Présentation des grandes étapes du concours : </a:t>
            </a:r>
            <a:r>
              <a:rPr lang="fr-FR" b="1" dirty="0"/>
              <a:t>Trouver un problème à résoudre, identifier une solution, la développer sous forme de prototype ou maquette et compléter le formulaire.</a:t>
            </a:r>
            <a:endParaRPr lang="fr-FR" dirty="0"/>
          </a:p>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2</a:t>
            </a:fld>
            <a:endParaRPr lang="fr-FR"/>
          </a:p>
        </p:txBody>
      </p:sp>
    </p:spTree>
    <p:extLst>
      <p:ext uri="{BB962C8B-B14F-4D97-AF65-F5344CB8AC3E}">
        <p14:creationId xmlns:p14="http://schemas.microsoft.com/office/powerpoint/2010/main" val="201406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temps importants du calendrier.</a:t>
            </a:r>
          </a:p>
          <a:p>
            <a:endParaRPr lang="fr-FR" dirty="0"/>
          </a:p>
          <a:p>
            <a:r>
              <a:rPr lang="fr-FR" dirty="0"/>
              <a:t>Pour participer : </a:t>
            </a:r>
          </a:p>
          <a:p>
            <a:pPr marL="171450" indent="-171450">
              <a:buFontTx/>
              <a:buChar char="-"/>
            </a:pPr>
            <a:r>
              <a:rPr lang="fr-FR" dirty="0"/>
              <a:t>Septembre/octobre/novembre : pour préparer le projet</a:t>
            </a:r>
          </a:p>
          <a:p>
            <a:pPr marL="171450" indent="-171450">
              <a:buFontTx/>
              <a:buChar char="-"/>
            </a:pPr>
            <a:r>
              <a:rPr lang="fr-FR" dirty="0"/>
              <a:t>Début décembre : déposer le projet sur Science Factor.</a:t>
            </a:r>
          </a:p>
          <a:p>
            <a:pPr marL="628650" lvl="1" indent="-171450">
              <a:buFontTx/>
              <a:buChar char="-"/>
            </a:pPr>
            <a:r>
              <a:rPr lang="fr-FR" dirty="0"/>
              <a:t> 5 équipes sont nominées par prix</a:t>
            </a:r>
          </a:p>
          <a:p>
            <a:pPr marL="628650" lvl="1" indent="-171450">
              <a:buFontTx/>
              <a:buChar char="-"/>
            </a:pPr>
            <a:r>
              <a:rPr lang="fr-FR" dirty="0"/>
              <a:t>Les équipes nominées sont celles qui obtiennent le plus de vote dans leur catégories entre la date de dépôt de projet et la clôture des votes.</a:t>
            </a:r>
          </a:p>
          <a:p>
            <a:pPr marL="171450" indent="-171450">
              <a:buFontTx/>
              <a:buChar char="-"/>
            </a:pPr>
            <a:r>
              <a:rPr lang="fr-FR" dirty="0"/>
              <a:t>Du 9 Décembre à début janvier : promouvoir le projet pour qu’il obtienne le plus de vote possibles et fasse parti des équipes nominées dont les projets seront soumis à la notation du jury</a:t>
            </a:r>
          </a:p>
          <a:p>
            <a:pPr marL="171450" indent="-171450">
              <a:buFontTx/>
              <a:buChar char="-"/>
            </a:pPr>
            <a:r>
              <a:rPr lang="fr-FR" dirty="0"/>
              <a:t>3 équipes finalistes prix sur la base des notes obtenues auprès des membres du jury.</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3</a:t>
            </a:fld>
            <a:endParaRPr lang="fr-FR"/>
          </a:p>
        </p:txBody>
      </p:sp>
    </p:spTree>
    <p:extLst>
      <p:ext uri="{BB962C8B-B14F-4D97-AF65-F5344CB8AC3E}">
        <p14:creationId xmlns:p14="http://schemas.microsoft.com/office/powerpoint/2010/main" val="119908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4</a:t>
            </a:fld>
            <a:endParaRPr lang="fr-FR"/>
          </a:p>
        </p:txBody>
      </p:sp>
    </p:spTree>
    <p:extLst>
      <p:ext uri="{BB962C8B-B14F-4D97-AF65-F5344CB8AC3E}">
        <p14:creationId xmlns:p14="http://schemas.microsoft.com/office/powerpoint/2010/main" val="49126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5</a:t>
            </a:fld>
            <a:endParaRPr lang="fr-FR"/>
          </a:p>
        </p:txBody>
      </p:sp>
    </p:spTree>
    <p:extLst>
      <p:ext uri="{BB962C8B-B14F-4D97-AF65-F5344CB8AC3E}">
        <p14:creationId xmlns:p14="http://schemas.microsoft.com/office/powerpoint/2010/main" val="271501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6</a:t>
            </a:fld>
            <a:endParaRPr lang="fr-FR"/>
          </a:p>
        </p:txBody>
      </p:sp>
    </p:spTree>
    <p:extLst>
      <p:ext uri="{BB962C8B-B14F-4D97-AF65-F5344CB8AC3E}">
        <p14:creationId xmlns:p14="http://schemas.microsoft.com/office/powerpoint/2010/main" val="1559851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en-tête 3"/>
          <p:cNvSpPr>
            <a:spLocks noGrp="1"/>
          </p:cNvSpPr>
          <p:nvPr>
            <p:ph type="hdr" sz="quarter"/>
          </p:nvPr>
        </p:nvSpPr>
        <p:spPr>
          <a:xfrm>
            <a:off x="4572005" y="76200"/>
            <a:ext cx="2359878" cy="574256"/>
          </a:xfrm>
        </p:spPr>
        <p:txBody>
          <a:bodyPr/>
          <a:lstStyle/>
          <a:p>
            <a:r>
              <a:rPr lang="fr-FR" dirty="0"/>
              <a:t>© Science Factor Global Contact</a:t>
            </a:r>
          </a:p>
          <a:p>
            <a:endParaRPr lang="fr-FR" dirty="0"/>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7</a:t>
            </a:fld>
            <a:endParaRPr lang="fr-FR"/>
          </a:p>
        </p:txBody>
      </p:sp>
      <p:sp>
        <p:nvSpPr>
          <p:cNvPr id="8" name="Espace réservé de l'en-tête 3">
            <a:extLst>
              <a:ext uri="{FF2B5EF4-FFF2-40B4-BE49-F238E27FC236}">
                <a16:creationId xmlns:a16="http://schemas.microsoft.com/office/drawing/2014/main" id="{C34E3088-DDFB-4EEA-98CC-C1CB1AFC7F00}"/>
              </a:ext>
            </a:extLst>
          </p:cNvPr>
          <p:cNvSpPr txBox="1">
            <a:spLocks/>
          </p:cNvSpPr>
          <p:nvPr/>
        </p:nvSpPr>
        <p:spPr>
          <a:xfrm>
            <a:off x="152400" y="152400"/>
            <a:ext cx="2945659" cy="498056"/>
          </a:xfrm>
          <a:prstGeom prst="rect">
            <a:avLst/>
          </a:prstGeom>
        </p:spPr>
        <p:txBody>
          <a:bodyPr vert="horz" lIns="91440" tIns="45720" rIns="91440" bIns="45720" rtlCol="0"/>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Science Factor</a:t>
            </a:r>
          </a:p>
        </p:txBody>
      </p:sp>
    </p:spTree>
    <p:extLst>
      <p:ext uri="{BB962C8B-B14F-4D97-AF65-F5344CB8AC3E}">
        <p14:creationId xmlns:p14="http://schemas.microsoft.com/office/powerpoint/2010/main" val="392380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place des équipes.</a:t>
            </a:r>
          </a:p>
          <a:p>
            <a:r>
              <a:rPr lang="fr-FR" dirty="0"/>
              <a:t>Désignation de la </a:t>
            </a:r>
            <a:r>
              <a:rPr lang="fr-FR"/>
              <a:t>cheffe d’équipe.</a:t>
            </a:r>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8</a:t>
            </a:fld>
            <a:endParaRPr lang="fr-FR"/>
          </a:p>
        </p:txBody>
      </p:sp>
    </p:spTree>
    <p:extLst>
      <p:ext uri="{BB962C8B-B14F-4D97-AF65-F5344CB8AC3E}">
        <p14:creationId xmlns:p14="http://schemas.microsoft.com/office/powerpoint/2010/main" val="304027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des thèmes Science Factor.</a:t>
            </a:r>
          </a:p>
          <a:p>
            <a:r>
              <a:rPr lang="fr-FR" dirty="0"/>
              <a:t>Les élèves doivent identifier un problème qui se pose dans un domaine précis.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9</a:t>
            </a:fld>
            <a:endParaRPr lang="fr-FR"/>
          </a:p>
        </p:txBody>
      </p:sp>
    </p:spTree>
    <p:extLst>
      <p:ext uri="{BB962C8B-B14F-4D97-AF65-F5344CB8AC3E}">
        <p14:creationId xmlns:p14="http://schemas.microsoft.com/office/powerpoint/2010/main" val="265638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09/09/2019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95682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
        <p:nvSpPr>
          <p:cNvPr id="7" name="Rectangle 6">
            <a:extLst>
              <a:ext uri="{FF2B5EF4-FFF2-40B4-BE49-F238E27FC236}">
                <a16:creationId xmlns:a16="http://schemas.microsoft.com/office/drawing/2014/main" id="{9C2C84A9-4D09-48F4-BAF4-FB2137317C91}"/>
              </a:ext>
            </a:extLst>
          </p:cNvPr>
          <p:cNvSpPr/>
          <p:nvPr userDrawn="1"/>
        </p:nvSpPr>
        <p:spPr>
          <a:xfrm>
            <a:off x="838200" y="6370379"/>
            <a:ext cx="3210559" cy="369332"/>
          </a:xfrm>
          <a:prstGeom prst="rect">
            <a:avLst/>
          </a:prstGeom>
        </p:spPr>
        <p:txBody>
          <a:bodyPr wrap="none">
            <a:spAutoFit/>
          </a:bodyPr>
          <a:lstStyle/>
          <a:p>
            <a:pPr>
              <a:spcAft>
                <a:spcPts val="0"/>
              </a:spcAft>
            </a:pPr>
            <a:r>
              <a:rPr lang="fr-FR" sz="1800" dirty="0">
                <a:effectLst/>
                <a:latin typeface="Calibri" panose="020F0502020204030204" pitchFamily="34" charset="0"/>
                <a:ea typeface="Calibri" panose="020F0502020204030204" pitchFamily="34" charset="0"/>
                <a:cs typeface="Calibri" panose="020F0502020204030204" pitchFamily="34"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Science Factor Global Contact</a:t>
            </a:r>
          </a:p>
        </p:txBody>
      </p:sp>
    </p:spTree>
    <p:extLst>
      <p:ext uri="{BB962C8B-B14F-4D97-AF65-F5344CB8AC3E}">
        <p14:creationId xmlns:p14="http://schemas.microsoft.com/office/powerpoint/2010/main" val="271857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
        <p:nvSpPr>
          <p:cNvPr id="7" name="Rectangle 6">
            <a:extLst>
              <a:ext uri="{FF2B5EF4-FFF2-40B4-BE49-F238E27FC236}">
                <a16:creationId xmlns:a16="http://schemas.microsoft.com/office/drawing/2014/main" id="{AF5B90F7-C4FF-4011-AF56-C6DBE3DEACFF}"/>
              </a:ext>
            </a:extLst>
          </p:cNvPr>
          <p:cNvSpPr/>
          <p:nvPr userDrawn="1"/>
        </p:nvSpPr>
        <p:spPr>
          <a:xfrm>
            <a:off x="599441" y="6356350"/>
            <a:ext cx="3210559" cy="369332"/>
          </a:xfrm>
          <a:prstGeom prst="rect">
            <a:avLst/>
          </a:prstGeom>
        </p:spPr>
        <p:txBody>
          <a:bodyPr wrap="none">
            <a:spAutoFit/>
          </a:bodyPr>
          <a:lstStyle/>
          <a:p>
            <a:pPr>
              <a:spcAft>
                <a:spcPts val="0"/>
              </a:spcAft>
            </a:pPr>
            <a:r>
              <a:rPr lang="fr-FR" sz="1800" dirty="0">
                <a:effectLst/>
                <a:latin typeface="Calibri" panose="020F0502020204030204" pitchFamily="34" charset="0"/>
                <a:ea typeface="Calibri" panose="020F0502020204030204" pitchFamily="34" charset="0"/>
                <a:cs typeface="Calibri" panose="020F0502020204030204" pitchFamily="34"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Science Factor Global Contact</a:t>
            </a:r>
          </a:p>
        </p:txBody>
      </p:sp>
    </p:spTree>
    <p:extLst>
      <p:ext uri="{BB962C8B-B14F-4D97-AF65-F5344CB8AC3E}">
        <p14:creationId xmlns:p14="http://schemas.microsoft.com/office/powerpoint/2010/main" val="88429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1"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Rectangle 1">
            <a:extLst>
              <a:ext uri="{FF2B5EF4-FFF2-40B4-BE49-F238E27FC236}">
                <a16:creationId xmlns:a16="http://schemas.microsoft.com/office/drawing/2014/main" id="{BB758E0A-3DAB-4139-A491-875128339C2D}"/>
              </a:ext>
            </a:extLst>
          </p:cNvPr>
          <p:cNvSpPr/>
          <p:nvPr userDrawn="1"/>
        </p:nvSpPr>
        <p:spPr>
          <a:xfrm>
            <a:off x="838201" y="6359674"/>
            <a:ext cx="3210559" cy="369332"/>
          </a:xfrm>
          <a:prstGeom prst="rect">
            <a:avLst/>
          </a:prstGeom>
        </p:spPr>
        <p:txBody>
          <a:bodyPr wrap="none">
            <a:spAutoFit/>
          </a:bodyPr>
          <a:lstStyle/>
          <a:p>
            <a:pPr>
              <a:spcAft>
                <a:spcPts val="0"/>
              </a:spcAft>
            </a:pPr>
            <a:r>
              <a:rPr lang="fr-FR" sz="1800" dirty="0">
                <a:effectLst/>
                <a:latin typeface="Calibri" panose="020F0502020204030204" pitchFamily="34" charset="0"/>
                <a:ea typeface="Calibri" panose="020F0502020204030204" pitchFamily="34" charset="0"/>
                <a:cs typeface="Calibri" panose="020F0502020204030204" pitchFamily="34"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Science Factor Global Contact</a:t>
            </a:r>
          </a:p>
        </p:txBody>
      </p:sp>
    </p:spTree>
    <p:extLst>
      <p:ext uri="{BB962C8B-B14F-4D97-AF65-F5344CB8AC3E}">
        <p14:creationId xmlns:p14="http://schemas.microsoft.com/office/powerpoint/2010/main" val="166161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09/09/2019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82288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09/09/2019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31308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09/09/2019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65888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C5DDC22-893F-40CB-B682-BAB0A744DD96}" type="datetimeFigureOut">
              <a:rPr lang="fr-FR" smtClean="0"/>
              <a:pPr/>
              <a:t>09/09/2019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06563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C5DDC22-893F-40CB-B682-BAB0A744DD96}" type="datetimeFigureOut">
              <a:rPr lang="fr-FR" smtClean="0"/>
              <a:pPr/>
              <a:t>09/09/2019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18744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5DDC22-893F-40CB-B682-BAB0A744DD96}" type="datetimeFigureOut">
              <a:rPr lang="fr-FR" smtClean="0"/>
              <a:pPr/>
              <a:t>09/09/2019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55509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09/09/2019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25341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09/09/2019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16918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DC22-893F-40CB-B682-BAB0A744DD96}" type="datetimeFigureOut">
              <a:rPr lang="fr-FR" smtClean="0"/>
              <a:pPr/>
              <a:t>09/09/2019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7A42F-515C-40CE-AEFD-838DBC7615A6}" type="slidenum">
              <a:rPr lang="fr-FR" smtClean="0"/>
              <a:pPr/>
              <a:t>‹N°›</a:t>
            </a:fld>
            <a:endParaRPr lang="fr-FR"/>
          </a:p>
        </p:txBody>
      </p:sp>
      <p:pic>
        <p:nvPicPr>
          <p:cNvPr id="8" name="Image 7">
            <a:extLst>
              <a:ext uri="{FF2B5EF4-FFF2-40B4-BE49-F238E27FC236}">
                <a16:creationId xmlns:a16="http://schemas.microsoft.com/office/drawing/2014/main" id="{78488F02-DB7A-4314-8231-2187122D8260}"/>
              </a:ext>
            </a:extLst>
          </p:cNvPr>
          <p:cNvPicPr>
            <a:picLocks noChangeAspect="1"/>
          </p:cNvPicPr>
          <p:nvPr userDrawn="1"/>
        </p:nvPicPr>
        <p:blipFill>
          <a:blip r:embed="rId14" cstate="print"/>
          <a:stretch>
            <a:fillRect/>
          </a:stretch>
        </p:blipFill>
        <p:spPr>
          <a:xfrm>
            <a:off x="696798" y="237131"/>
            <a:ext cx="889287" cy="887811"/>
          </a:xfrm>
          <a:prstGeom prst="rect">
            <a:avLst/>
          </a:prstGeom>
        </p:spPr>
      </p:pic>
      <p:cxnSp>
        <p:nvCxnSpPr>
          <p:cNvPr id="9" name="Connecteur droit 8">
            <a:extLst>
              <a:ext uri="{FF2B5EF4-FFF2-40B4-BE49-F238E27FC236}">
                <a16:creationId xmlns:a16="http://schemas.microsoft.com/office/drawing/2014/main" id="{DD9333B4-1826-4880-B8B3-A1654633E05A}"/>
              </a:ext>
            </a:extLst>
          </p:cNvPr>
          <p:cNvCxnSpPr>
            <a:cxnSpLocks/>
          </p:cNvCxnSpPr>
          <p:nvPr userDrawn="1"/>
        </p:nvCxnSpPr>
        <p:spPr>
          <a:xfrm flipV="1">
            <a:off x="444000" y="1199249"/>
            <a:ext cx="11304000"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18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LE CONCOURS SCIENCE FACTOR</a:t>
            </a:r>
          </a:p>
        </p:txBody>
      </p:sp>
      <p:pic>
        <p:nvPicPr>
          <p:cNvPr id="7" name="Image 6">
            <a:extLst>
              <a:ext uri="{FF2B5EF4-FFF2-40B4-BE49-F238E27FC236}">
                <a16:creationId xmlns:a16="http://schemas.microsoft.com/office/drawing/2014/main" id="{143C8D0A-3D8C-43B3-80E8-393E3C16886B}"/>
              </a:ext>
            </a:extLst>
          </p:cNvPr>
          <p:cNvPicPr>
            <a:picLocks noChangeAspect="1"/>
          </p:cNvPicPr>
          <p:nvPr/>
        </p:nvPicPr>
        <p:blipFill>
          <a:blip r:embed="rId3"/>
          <a:stretch>
            <a:fillRect/>
          </a:stretch>
        </p:blipFill>
        <p:spPr>
          <a:xfrm>
            <a:off x="4189228" y="1384427"/>
            <a:ext cx="4740459" cy="5083047"/>
          </a:xfrm>
          <a:prstGeom prst="rect">
            <a:avLst/>
          </a:prstGeom>
        </p:spPr>
      </p:pic>
    </p:spTree>
    <p:extLst>
      <p:ext uri="{BB962C8B-B14F-4D97-AF65-F5344CB8AC3E}">
        <p14:creationId xmlns:p14="http://schemas.microsoft.com/office/powerpoint/2010/main" val="331378384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FAFF33C-A2DF-4C73-9A46-BF1B964318F3}"/>
              </a:ext>
            </a:extLst>
          </p:cNvPr>
          <p:cNvSpPr txBox="1">
            <a:spLocks noChangeArrowheads="1"/>
          </p:cNvSpPr>
          <p:nvPr/>
        </p:nvSpPr>
        <p:spPr bwMode="auto">
          <a:xfrm>
            <a:off x="2801519" y="594087"/>
            <a:ext cx="9068656" cy="523220"/>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dirty="0">
                <a:solidFill>
                  <a:srgbClr val="C00000"/>
                </a:solidFill>
                <a:latin typeface="Century Gothic" panose="020B0502020202020204" pitchFamily="34" charset="0"/>
              </a:rPr>
              <a:t>Identifier un </a:t>
            </a:r>
            <a:r>
              <a:rPr lang="en-US" altLang="fr-FR" sz="2800" dirty="0" err="1">
                <a:solidFill>
                  <a:srgbClr val="C00000"/>
                </a:solidFill>
                <a:latin typeface="Century Gothic" panose="020B0502020202020204" pitchFamily="34" charset="0"/>
              </a:rPr>
              <a:t>problème</a:t>
            </a:r>
            <a:r>
              <a:rPr lang="en-US" altLang="fr-FR" sz="2800" dirty="0">
                <a:solidFill>
                  <a:srgbClr val="C00000"/>
                </a:solidFill>
                <a:latin typeface="Century Gothic" panose="020B0502020202020204" pitchFamily="34" charset="0"/>
              </a:rPr>
              <a:t> à </a:t>
            </a:r>
            <a:r>
              <a:rPr lang="en-US" altLang="fr-FR" sz="2800" dirty="0" err="1">
                <a:solidFill>
                  <a:srgbClr val="C00000"/>
                </a:solidFill>
                <a:latin typeface="Century Gothic" panose="020B0502020202020204" pitchFamily="34" charset="0"/>
              </a:rPr>
              <a:t>résoudre</a:t>
            </a:r>
            <a:r>
              <a:rPr lang="en-US" altLang="fr-FR" sz="2800" dirty="0">
                <a:solidFill>
                  <a:srgbClr val="C00000"/>
                </a:solidFill>
                <a:latin typeface="Century Gothic" panose="020B0502020202020204" pitchFamily="34" charset="0"/>
              </a:rPr>
              <a:t> : </a:t>
            </a:r>
            <a:r>
              <a:rPr lang="en-US" altLang="fr-FR" sz="2800" dirty="0" err="1">
                <a:solidFill>
                  <a:srgbClr val="C00000"/>
                </a:solidFill>
                <a:latin typeface="Century Gothic" panose="020B0502020202020204" pitchFamily="34" charset="0"/>
              </a:rPr>
              <a:t>étape</a:t>
            </a:r>
            <a:r>
              <a:rPr lang="en-US" altLang="fr-FR" sz="2800" dirty="0">
                <a:solidFill>
                  <a:srgbClr val="C00000"/>
                </a:solidFill>
                <a:latin typeface="Century Gothic" panose="020B0502020202020204" pitchFamily="34" charset="0"/>
              </a:rPr>
              <a:t> 1 </a:t>
            </a:r>
          </a:p>
        </p:txBody>
      </p:sp>
      <p:pic>
        <p:nvPicPr>
          <p:cNvPr id="4" name="Image 3">
            <a:extLst>
              <a:ext uri="{FF2B5EF4-FFF2-40B4-BE49-F238E27FC236}">
                <a16:creationId xmlns:a16="http://schemas.microsoft.com/office/drawing/2014/main" id="{7A5C1114-3344-4D99-8FBC-CC5AA4A66536}"/>
              </a:ext>
            </a:extLst>
          </p:cNvPr>
          <p:cNvPicPr>
            <a:picLocks noChangeAspect="1"/>
          </p:cNvPicPr>
          <p:nvPr/>
        </p:nvPicPr>
        <p:blipFill>
          <a:blip r:embed="rId3"/>
          <a:stretch>
            <a:fillRect/>
          </a:stretch>
        </p:blipFill>
        <p:spPr>
          <a:xfrm>
            <a:off x="289260" y="2383007"/>
            <a:ext cx="2797884" cy="4060860"/>
          </a:xfrm>
          <a:prstGeom prst="rect">
            <a:avLst/>
          </a:prstGeom>
          <a:ln>
            <a:solidFill>
              <a:schemeClr val="tx1">
                <a:lumMod val="95000"/>
                <a:lumOff val="5000"/>
              </a:schemeClr>
            </a:solidFill>
          </a:ln>
        </p:spPr>
      </p:pic>
      <p:sp>
        <p:nvSpPr>
          <p:cNvPr id="5" name="Rectangle 4">
            <a:extLst>
              <a:ext uri="{FF2B5EF4-FFF2-40B4-BE49-F238E27FC236}">
                <a16:creationId xmlns:a16="http://schemas.microsoft.com/office/drawing/2014/main" id="{0B2D717A-5EFE-48E3-8EB3-0C97C5106874}"/>
              </a:ext>
            </a:extLst>
          </p:cNvPr>
          <p:cNvSpPr/>
          <p:nvPr/>
        </p:nvSpPr>
        <p:spPr>
          <a:xfrm>
            <a:off x="2587263" y="1806553"/>
            <a:ext cx="999761" cy="369332"/>
          </a:xfrm>
          <a:prstGeom prst="rect">
            <a:avLst/>
          </a:prstGeom>
        </p:spPr>
        <p:txBody>
          <a:bodyPr wrap="none">
            <a:spAutoFit/>
          </a:bodyPr>
          <a:lstStyle/>
          <a:p>
            <a:r>
              <a:rPr lang="fr-FR" b="1" dirty="0"/>
              <a:t>Etape 1  </a:t>
            </a:r>
          </a:p>
        </p:txBody>
      </p:sp>
      <p:sp>
        <p:nvSpPr>
          <p:cNvPr id="8" name="Rectangle 7">
            <a:extLst>
              <a:ext uri="{FF2B5EF4-FFF2-40B4-BE49-F238E27FC236}">
                <a16:creationId xmlns:a16="http://schemas.microsoft.com/office/drawing/2014/main" id="{42B51663-A9B4-4030-877F-331435A68DC9}"/>
              </a:ext>
            </a:extLst>
          </p:cNvPr>
          <p:cNvSpPr/>
          <p:nvPr/>
        </p:nvSpPr>
        <p:spPr>
          <a:xfrm>
            <a:off x="6354794" y="3234464"/>
            <a:ext cx="5547946" cy="1754326"/>
          </a:xfrm>
          <a:prstGeom prst="rect">
            <a:avLst/>
          </a:prstGeom>
        </p:spPr>
        <p:txBody>
          <a:bodyPr wrap="square">
            <a:spAutoFit/>
          </a:bodyPr>
          <a:lstStyle/>
          <a:p>
            <a:r>
              <a:rPr lang="fr-FR" b="1" dirty="0">
                <a:latin typeface="Calibri" panose="020F0502020204030204" pitchFamily="34" charset="0"/>
                <a:ea typeface="Calibri" panose="020F0502020204030204" pitchFamily="34" charset="0"/>
                <a:cs typeface="Times New Roman" panose="02020603050405020304" pitchFamily="18" charset="0"/>
              </a:rPr>
              <a:t>1 – Bien lire chaque thème et le détail, pour comprendre à quoi il correspond. </a:t>
            </a:r>
          </a:p>
          <a:p>
            <a:r>
              <a:rPr lang="fr-FR" b="1" dirty="0">
                <a:latin typeface="Calibri" panose="020F0502020204030204" pitchFamily="34" charset="0"/>
                <a:ea typeface="Calibri" panose="020F0502020204030204" pitchFamily="34" charset="0"/>
                <a:cs typeface="Times New Roman" panose="02020603050405020304" pitchFamily="18" charset="0"/>
              </a:rPr>
              <a:t>2 – Chacun choisit le domaine qui l’intéresse le plus, où un problème à résoudre est identifié</a:t>
            </a:r>
          </a:p>
          <a:p>
            <a:r>
              <a:rPr lang="fr-FR" b="1" dirty="0">
                <a:latin typeface="Calibri" panose="020F0502020204030204" pitchFamily="34" charset="0"/>
                <a:ea typeface="Calibri" panose="020F0502020204030204" pitchFamily="34" charset="0"/>
                <a:cs typeface="Times New Roman" panose="02020603050405020304" pitchFamily="18" charset="0"/>
              </a:rPr>
              <a:t>3 – Décrire le problème en répondant aux questions. </a:t>
            </a:r>
          </a:p>
          <a:p>
            <a:endParaRPr lang="fr-FR" dirty="0"/>
          </a:p>
        </p:txBody>
      </p:sp>
      <p:pic>
        <p:nvPicPr>
          <p:cNvPr id="9" name="Image 8">
            <a:extLst>
              <a:ext uri="{FF2B5EF4-FFF2-40B4-BE49-F238E27FC236}">
                <a16:creationId xmlns:a16="http://schemas.microsoft.com/office/drawing/2014/main" id="{BB93E7D2-F1A9-45FB-9435-1388CA241714}"/>
              </a:ext>
            </a:extLst>
          </p:cNvPr>
          <p:cNvPicPr>
            <a:picLocks noChangeAspect="1"/>
          </p:cNvPicPr>
          <p:nvPr/>
        </p:nvPicPr>
        <p:blipFill>
          <a:blip r:embed="rId4"/>
          <a:stretch>
            <a:fillRect/>
          </a:stretch>
        </p:blipFill>
        <p:spPr>
          <a:xfrm>
            <a:off x="3232926" y="2383007"/>
            <a:ext cx="2912883" cy="4063350"/>
          </a:xfrm>
          <a:prstGeom prst="rect">
            <a:avLst/>
          </a:prstGeom>
          <a:ln>
            <a:solidFill>
              <a:schemeClr val="tx1">
                <a:lumMod val="95000"/>
                <a:lumOff val="5000"/>
              </a:schemeClr>
            </a:solidFill>
          </a:ln>
        </p:spPr>
      </p:pic>
    </p:spTree>
    <p:extLst>
      <p:ext uri="{BB962C8B-B14F-4D97-AF65-F5344CB8AC3E}">
        <p14:creationId xmlns:p14="http://schemas.microsoft.com/office/powerpoint/2010/main" val="115098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F423D28F-BCF2-411B-A8CB-E26ABEE88F5B}"/>
              </a:ext>
            </a:extLst>
          </p:cNvPr>
          <p:cNvSpPr txBox="1">
            <a:spLocks noChangeArrowheads="1"/>
          </p:cNvSpPr>
          <p:nvPr/>
        </p:nvSpPr>
        <p:spPr bwMode="auto">
          <a:xfrm>
            <a:off x="2801519" y="594087"/>
            <a:ext cx="9068656" cy="523220"/>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dirty="0">
                <a:solidFill>
                  <a:srgbClr val="C00000"/>
                </a:solidFill>
                <a:latin typeface="Century Gothic" panose="020B0502020202020204" pitchFamily="34" charset="0"/>
              </a:rPr>
              <a:t>Identifier un </a:t>
            </a:r>
            <a:r>
              <a:rPr lang="en-US" altLang="fr-FR" sz="2800" dirty="0" err="1">
                <a:solidFill>
                  <a:srgbClr val="C00000"/>
                </a:solidFill>
                <a:latin typeface="Century Gothic" panose="020B0502020202020204" pitchFamily="34" charset="0"/>
              </a:rPr>
              <a:t>problème</a:t>
            </a:r>
            <a:r>
              <a:rPr lang="en-US" altLang="fr-FR" sz="2800" dirty="0">
                <a:solidFill>
                  <a:srgbClr val="C00000"/>
                </a:solidFill>
                <a:latin typeface="Century Gothic" panose="020B0502020202020204" pitchFamily="34" charset="0"/>
              </a:rPr>
              <a:t> à </a:t>
            </a:r>
            <a:r>
              <a:rPr lang="en-US" altLang="fr-FR" sz="2800" dirty="0" err="1">
                <a:solidFill>
                  <a:srgbClr val="C00000"/>
                </a:solidFill>
                <a:latin typeface="Century Gothic" panose="020B0502020202020204" pitchFamily="34" charset="0"/>
              </a:rPr>
              <a:t>résoudre</a:t>
            </a:r>
            <a:r>
              <a:rPr lang="en-US" altLang="fr-FR" sz="2800" dirty="0">
                <a:solidFill>
                  <a:srgbClr val="C00000"/>
                </a:solidFill>
                <a:latin typeface="Century Gothic" panose="020B0502020202020204" pitchFamily="34" charset="0"/>
              </a:rPr>
              <a:t> : </a:t>
            </a:r>
            <a:r>
              <a:rPr lang="en-US" altLang="fr-FR" sz="2800" dirty="0" err="1">
                <a:solidFill>
                  <a:srgbClr val="C00000"/>
                </a:solidFill>
                <a:latin typeface="Century Gothic" panose="020B0502020202020204" pitchFamily="34" charset="0"/>
              </a:rPr>
              <a:t>étape</a:t>
            </a:r>
            <a:r>
              <a:rPr lang="en-US" altLang="fr-FR" sz="2800" dirty="0">
                <a:solidFill>
                  <a:srgbClr val="C00000"/>
                </a:solidFill>
                <a:latin typeface="Century Gothic" panose="020B0502020202020204" pitchFamily="34" charset="0"/>
              </a:rPr>
              <a:t> 2 </a:t>
            </a:r>
          </a:p>
        </p:txBody>
      </p:sp>
      <p:pic>
        <p:nvPicPr>
          <p:cNvPr id="5" name="Image 4">
            <a:extLst>
              <a:ext uri="{FF2B5EF4-FFF2-40B4-BE49-F238E27FC236}">
                <a16:creationId xmlns:a16="http://schemas.microsoft.com/office/drawing/2014/main" id="{D2BF9E2B-BC77-4A0D-BD61-BCF309224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291" y="2373329"/>
            <a:ext cx="3411571" cy="3411571"/>
          </a:xfrm>
          <a:prstGeom prst="rect">
            <a:avLst/>
          </a:prstGeom>
        </p:spPr>
      </p:pic>
      <p:sp>
        <p:nvSpPr>
          <p:cNvPr id="6" name="Rectangle 5">
            <a:extLst>
              <a:ext uri="{FF2B5EF4-FFF2-40B4-BE49-F238E27FC236}">
                <a16:creationId xmlns:a16="http://schemas.microsoft.com/office/drawing/2014/main" id="{9001DB9F-376F-4A10-B63D-DC7170233B69}"/>
              </a:ext>
            </a:extLst>
          </p:cNvPr>
          <p:cNvSpPr/>
          <p:nvPr/>
        </p:nvSpPr>
        <p:spPr>
          <a:xfrm>
            <a:off x="6576078" y="3092520"/>
            <a:ext cx="5243035" cy="1569660"/>
          </a:xfrm>
          <a:prstGeom prst="rect">
            <a:avLst/>
          </a:prstGeom>
        </p:spPr>
        <p:txBody>
          <a:bodyPr wrap="square">
            <a:spAutoFit/>
          </a:bodyPr>
          <a:lstStyle/>
          <a:p>
            <a:r>
              <a:rPr lang="fr-FR" sz="2400" b="1" dirty="0">
                <a:latin typeface="Calibri" panose="020F0502020204030204" pitchFamily="34" charset="0"/>
                <a:ea typeface="Calibri" panose="020F0502020204030204" pitchFamily="34" charset="0"/>
                <a:cs typeface="Times New Roman" panose="02020603050405020304" pitchFamily="18" charset="0"/>
              </a:rPr>
              <a:t>Chaque membre de l’équipe présente aux autres le problème qu’il a choisi, le thème, et à qui la solution sera utile. </a:t>
            </a:r>
          </a:p>
          <a:p>
            <a:endParaRPr lang="fr-FR" sz="2400" b="1" dirty="0"/>
          </a:p>
        </p:txBody>
      </p:sp>
      <p:sp>
        <p:nvSpPr>
          <p:cNvPr id="7" name="Rectangle 6">
            <a:extLst>
              <a:ext uri="{FF2B5EF4-FFF2-40B4-BE49-F238E27FC236}">
                <a16:creationId xmlns:a16="http://schemas.microsoft.com/office/drawing/2014/main" id="{06D8CBE4-2AD3-44E8-B667-C17A8BE9D32E}"/>
              </a:ext>
            </a:extLst>
          </p:cNvPr>
          <p:cNvSpPr/>
          <p:nvPr/>
        </p:nvSpPr>
        <p:spPr>
          <a:xfrm>
            <a:off x="3304374" y="1735581"/>
            <a:ext cx="893963" cy="369332"/>
          </a:xfrm>
          <a:prstGeom prst="rect">
            <a:avLst/>
          </a:prstGeom>
        </p:spPr>
        <p:txBody>
          <a:bodyPr wrap="none">
            <a:spAutoFit/>
          </a:bodyPr>
          <a:lstStyle/>
          <a:p>
            <a:r>
              <a:rPr lang="fr-FR" b="1" dirty="0"/>
              <a:t>Etape 2</a:t>
            </a:r>
          </a:p>
        </p:txBody>
      </p:sp>
    </p:spTree>
    <p:extLst>
      <p:ext uri="{BB962C8B-B14F-4D97-AF65-F5344CB8AC3E}">
        <p14:creationId xmlns:p14="http://schemas.microsoft.com/office/powerpoint/2010/main" val="61226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CFE55BF-0303-4E17-B911-0914D9EB639D}"/>
              </a:ext>
            </a:extLst>
          </p:cNvPr>
          <p:cNvPicPr>
            <a:picLocks noChangeAspect="1"/>
          </p:cNvPicPr>
          <p:nvPr/>
        </p:nvPicPr>
        <p:blipFill>
          <a:blip r:embed="rId3"/>
          <a:stretch>
            <a:fillRect/>
          </a:stretch>
        </p:blipFill>
        <p:spPr>
          <a:xfrm>
            <a:off x="1226216" y="1891316"/>
            <a:ext cx="3150605" cy="4464446"/>
          </a:xfrm>
          <a:prstGeom prst="rect">
            <a:avLst/>
          </a:prstGeom>
          <a:ln>
            <a:solidFill>
              <a:schemeClr val="tx1">
                <a:lumMod val="95000"/>
                <a:lumOff val="5000"/>
              </a:schemeClr>
            </a:solidFill>
          </a:ln>
        </p:spPr>
      </p:pic>
      <p:sp>
        <p:nvSpPr>
          <p:cNvPr id="4" name="Rectangle 3">
            <a:extLst>
              <a:ext uri="{FF2B5EF4-FFF2-40B4-BE49-F238E27FC236}">
                <a16:creationId xmlns:a16="http://schemas.microsoft.com/office/drawing/2014/main" id="{849091DB-0B7C-4DC7-9E32-109055A4C170}"/>
              </a:ext>
            </a:extLst>
          </p:cNvPr>
          <p:cNvSpPr/>
          <p:nvPr/>
        </p:nvSpPr>
        <p:spPr>
          <a:xfrm>
            <a:off x="2301638" y="1521984"/>
            <a:ext cx="999761" cy="369332"/>
          </a:xfrm>
          <a:prstGeom prst="rect">
            <a:avLst/>
          </a:prstGeom>
        </p:spPr>
        <p:txBody>
          <a:bodyPr wrap="none">
            <a:spAutoFit/>
          </a:bodyPr>
          <a:lstStyle/>
          <a:p>
            <a:r>
              <a:rPr lang="fr-FR" b="1" dirty="0"/>
              <a:t>Etape 3  </a:t>
            </a:r>
          </a:p>
        </p:txBody>
      </p:sp>
      <p:sp>
        <p:nvSpPr>
          <p:cNvPr id="5" name="Text Box 2">
            <a:extLst>
              <a:ext uri="{FF2B5EF4-FFF2-40B4-BE49-F238E27FC236}">
                <a16:creationId xmlns:a16="http://schemas.microsoft.com/office/drawing/2014/main" id="{C81428D9-0FF2-415A-94EC-8E43EA2B4679}"/>
              </a:ext>
            </a:extLst>
          </p:cNvPr>
          <p:cNvSpPr txBox="1">
            <a:spLocks noChangeArrowheads="1"/>
          </p:cNvSpPr>
          <p:nvPr/>
        </p:nvSpPr>
        <p:spPr bwMode="auto">
          <a:xfrm>
            <a:off x="2801519" y="594087"/>
            <a:ext cx="9068656" cy="523220"/>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dirty="0">
                <a:solidFill>
                  <a:srgbClr val="C00000"/>
                </a:solidFill>
                <a:latin typeface="Century Gothic" panose="020B0502020202020204" pitchFamily="34" charset="0"/>
              </a:rPr>
              <a:t>Identifier un </a:t>
            </a:r>
            <a:r>
              <a:rPr lang="en-US" altLang="fr-FR" sz="2800" dirty="0" err="1">
                <a:solidFill>
                  <a:srgbClr val="C00000"/>
                </a:solidFill>
                <a:latin typeface="Century Gothic" panose="020B0502020202020204" pitchFamily="34" charset="0"/>
              </a:rPr>
              <a:t>problème</a:t>
            </a:r>
            <a:r>
              <a:rPr lang="en-US" altLang="fr-FR" sz="2800" dirty="0">
                <a:solidFill>
                  <a:srgbClr val="C00000"/>
                </a:solidFill>
                <a:latin typeface="Century Gothic" panose="020B0502020202020204" pitchFamily="34" charset="0"/>
              </a:rPr>
              <a:t> à </a:t>
            </a:r>
            <a:r>
              <a:rPr lang="en-US" altLang="fr-FR" sz="2800" dirty="0" err="1">
                <a:solidFill>
                  <a:srgbClr val="C00000"/>
                </a:solidFill>
                <a:latin typeface="Century Gothic" panose="020B0502020202020204" pitchFamily="34" charset="0"/>
              </a:rPr>
              <a:t>résoudre</a:t>
            </a:r>
            <a:r>
              <a:rPr lang="en-US" altLang="fr-FR" sz="2800" dirty="0">
                <a:solidFill>
                  <a:srgbClr val="C00000"/>
                </a:solidFill>
                <a:latin typeface="Century Gothic" panose="020B0502020202020204" pitchFamily="34" charset="0"/>
              </a:rPr>
              <a:t> : </a:t>
            </a:r>
            <a:r>
              <a:rPr lang="en-US" altLang="fr-FR" sz="2800" dirty="0" err="1">
                <a:solidFill>
                  <a:srgbClr val="C00000"/>
                </a:solidFill>
                <a:latin typeface="Century Gothic" panose="020B0502020202020204" pitchFamily="34" charset="0"/>
              </a:rPr>
              <a:t>étape</a:t>
            </a:r>
            <a:r>
              <a:rPr lang="en-US" altLang="fr-FR" sz="2800" dirty="0">
                <a:solidFill>
                  <a:srgbClr val="C00000"/>
                </a:solidFill>
                <a:latin typeface="Century Gothic" panose="020B0502020202020204" pitchFamily="34" charset="0"/>
              </a:rPr>
              <a:t> 3 </a:t>
            </a:r>
          </a:p>
        </p:txBody>
      </p:sp>
      <p:sp>
        <p:nvSpPr>
          <p:cNvPr id="7" name="Rectangle 6">
            <a:extLst>
              <a:ext uri="{FF2B5EF4-FFF2-40B4-BE49-F238E27FC236}">
                <a16:creationId xmlns:a16="http://schemas.microsoft.com/office/drawing/2014/main" id="{7F6651E8-0C49-4952-BBCA-B4E6BF5DD5BE}"/>
              </a:ext>
            </a:extLst>
          </p:cNvPr>
          <p:cNvSpPr/>
          <p:nvPr/>
        </p:nvSpPr>
        <p:spPr>
          <a:xfrm>
            <a:off x="5194248" y="2665325"/>
            <a:ext cx="6014858" cy="2677656"/>
          </a:xfrm>
          <a:prstGeom prst="rect">
            <a:avLst/>
          </a:prstGeom>
        </p:spPr>
        <p:txBody>
          <a:bodyPr wrap="square">
            <a:spAutoFit/>
          </a:bodyPr>
          <a:lstStyle/>
          <a:p>
            <a:r>
              <a:rPr lang="fr-FR" sz="2400" b="1" dirty="0">
                <a:latin typeface="Calibri" panose="020F0502020204030204" pitchFamily="34" charset="0"/>
                <a:ea typeface="Calibri" panose="020F0502020204030204" pitchFamily="34" charset="0"/>
                <a:cs typeface="Times New Roman" panose="02020603050405020304" pitchFamily="18" charset="0"/>
              </a:rPr>
              <a:t>Discussion de l’équipe : </a:t>
            </a:r>
          </a:p>
          <a:p>
            <a:pPr marL="285750" indent="-285750">
              <a:buFontTx/>
              <a:buChar char="-"/>
            </a:pPr>
            <a:r>
              <a:rPr lang="fr-FR" sz="2400" b="1" dirty="0">
                <a:latin typeface="Calibri" panose="020F0502020204030204" pitchFamily="34" charset="0"/>
                <a:ea typeface="Calibri" panose="020F0502020204030204" pitchFamily="34" charset="0"/>
                <a:cs typeface="Times New Roman" panose="02020603050405020304" pitchFamily="18" charset="0"/>
              </a:rPr>
              <a:t>Chaque solution présentée est placée sur le graphique de façon à identifier celui que l’équipe estime le plus intéressant et le plus impactant </a:t>
            </a:r>
          </a:p>
          <a:p>
            <a:pPr marL="285750" indent="-285750">
              <a:buFontTx/>
              <a:buChar char="-"/>
            </a:pPr>
            <a:r>
              <a:rPr lang="fr-FR" sz="2400" b="1" dirty="0">
                <a:latin typeface="Calibri" panose="020F0502020204030204" pitchFamily="34" charset="0"/>
                <a:cs typeface="Times New Roman" panose="02020603050405020304" pitchFamily="18" charset="0"/>
              </a:rPr>
              <a:t>Le problème retenu est présenté par l’équipe sur la fiche équipe</a:t>
            </a:r>
            <a:endParaRPr lang="fr-FR" sz="2400" dirty="0"/>
          </a:p>
        </p:txBody>
      </p:sp>
    </p:spTree>
    <p:extLst>
      <p:ext uri="{BB962C8B-B14F-4D97-AF65-F5344CB8AC3E}">
        <p14:creationId xmlns:p14="http://schemas.microsoft.com/office/powerpoint/2010/main" val="204040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FA514137-9990-48A4-B58F-A803F1512632}"/>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LES CINQ ETAPES</a:t>
            </a:r>
          </a:p>
        </p:txBody>
      </p:sp>
      <p:pic>
        <p:nvPicPr>
          <p:cNvPr id="11" name="Image 10">
            <a:extLst>
              <a:ext uri="{FF2B5EF4-FFF2-40B4-BE49-F238E27FC236}">
                <a16:creationId xmlns:a16="http://schemas.microsoft.com/office/drawing/2014/main" id="{9A2DE5B6-7C5E-4D45-BACF-923AF7231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6577" y="1402529"/>
            <a:ext cx="781923" cy="781923"/>
          </a:xfrm>
          <a:prstGeom prst="rect">
            <a:avLst/>
          </a:prstGeom>
        </p:spPr>
      </p:pic>
      <p:sp>
        <p:nvSpPr>
          <p:cNvPr id="12" name="ZoneTexte 11">
            <a:extLst>
              <a:ext uri="{FF2B5EF4-FFF2-40B4-BE49-F238E27FC236}">
                <a16:creationId xmlns:a16="http://schemas.microsoft.com/office/drawing/2014/main" id="{DF2F3FAD-521F-46A4-ADB4-B0A510AD082B}"/>
              </a:ext>
            </a:extLst>
          </p:cNvPr>
          <p:cNvSpPr txBox="1"/>
          <p:nvPr/>
        </p:nvSpPr>
        <p:spPr>
          <a:xfrm>
            <a:off x="3242930" y="1407781"/>
            <a:ext cx="8325292" cy="4524315"/>
          </a:xfrm>
          <a:prstGeom prst="rect">
            <a:avLst/>
          </a:prstGeom>
          <a:noFill/>
        </p:spPr>
        <p:txBody>
          <a:bodyPr wrap="none" rtlCol="0">
            <a:spAutoFit/>
          </a:bodyPr>
          <a:lstStyle/>
          <a:p>
            <a:r>
              <a:rPr lang="fr-FR" sz="3200" b="1" dirty="0"/>
              <a:t>Nous formons une équipe</a:t>
            </a:r>
          </a:p>
          <a:p>
            <a:endParaRPr lang="fr-FR" sz="3200" b="1" dirty="0"/>
          </a:p>
          <a:p>
            <a:r>
              <a:rPr lang="fr-FR" sz="3200" b="1" dirty="0"/>
              <a:t>Nous cherchons un problème à résoudre</a:t>
            </a:r>
          </a:p>
          <a:p>
            <a:endParaRPr lang="fr-FR" sz="3200" b="1" dirty="0"/>
          </a:p>
          <a:p>
            <a:r>
              <a:rPr lang="fr-FR" sz="3200" b="1" dirty="0"/>
              <a:t>Nous identifions une solution</a:t>
            </a:r>
          </a:p>
          <a:p>
            <a:endParaRPr lang="fr-FR" sz="3200" b="1" dirty="0"/>
          </a:p>
          <a:p>
            <a:r>
              <a:rPr lang="fr-FR" sz="3200" b="1" dirty="0"/>
              <a:t>Nous décrivons la solution</a:t>
            </a:r>
          </a:p>
          <a:p>
            <a:endParaRPr lang="fr-FR" sz="3200" b="1" dirty="0"/>
          </a:p>
          <a:p>
            <a:r>
              <a:rPr lang="fr-FR" sz="3200" b="1" dirty="0"/>
              <a:t>Nous complétons le formulaire de participation </a:t>
            </a:r>
          </a:p>
        </p:txBody>
      </p:sp>
      <p:pic>
        <p:nvPicPr>
          <p:cNvPr id="14" name="Image 13">
            <a:extLst>
              <a:ext uri="{FF2B5EF4-FFF2-40B4-BE49-F238E27FC236}">
                <a16:creationId xmlns:a16="http://schemas.microsoft.com/office/drawing/2014/main" id="{6F2919FD-D861-4DBD-A5FF-0946D2513E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1179" y="2368585"/>
            <a:ext cx="781924" cy="781924"/>
          </a:xfrm>
          <a:prstGeom prst="rect">
            <a:avLst/>
          </a:prstGeom>
        </p:spPr>
      </p:pic>
      <p:pic>
        <p:nvPicPr>
          <p:cNvPr id="16" name="Image 15">
            <a:extLst>
              <a:ext uri="{FF2B5EF4-FFF2-40B4-BE49-F238E27FC236}">
                <a16:creationId xmlns:a16="http://schemas.microsoft.com/office/drawing/2014/main" id="{F077E588-8774-4361-A023-429DBF00E2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1179" y="4309995"/>
            <a:ext cx="920157" cy="920157"/>
          </a:xfrm>
          <a:prstGeom prst="rect">
            <a:avLst/>
          </a:prstGeom>
        </p:spPr>
      </p:pic>
      <p:pic>
        <p:nvPicPr>
          <p:cNvPr id="18" name="Image 17">
            <a:extLst>
              <a:ext uri="{FF2B5EF4-FFF2-40B4-BE49-F238E27FC236}">
                <a16:creationId xmlns:a16="http://schemas.microsoft.com/office/drawing/2014/main" id="{3449B27F-E579-4BCC-B47B-5595F5F742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2580" y="3304450"/>
            <a:ext cx="819121" cy="819121"/>
          </a:xfrm>
          <a:prstGeom prst="rect">
            <a:avLst/>
          </a:prstGeom>
        </p:spPr>
      </p:pic>
      <p:pic>
        <p:nvPicPr>
          <p:cNvPr id="20" name="Image 19">
            <a:extLst>
              <a:ext uri="{FF2B5EF4-FFF2-40B4-BE49-F238E27FC236}">
                <a16:creationId xmlns:a16="http://schemas.microsoft.com/office/drawing/2014/main" id="{49E41BBD-33C1-4274-8A80-03D17A8966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8438" y="5416576"/>
            <a:ext cx="757277" cy="757277"/>
          </a:xfrm>
          <a:prstGeom prst="rect">
            <a:avLst/>
          </a:prstGeom>
        </p:spPr>
      </p:pic>
    </p:spTree>
    <p:extLst>
      <p:ext uri="{BB962C8B-B14F-4D97-AF65-F5344CB8AC3E}">
        <p14:creationId xmlns:p14="http://schemas.microsoft.com/office/powerpoint/2010/main" val="367310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177596A-700D-46F9-A296-E2EA2664D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114" y="1456660"/>
            <a:ext cx="4762469" cy="4762469"/>
          </a:xfrm>
          <a:prstGeom prst="rect">
            <a:avLst/>
          </a:prstGeom>
        </p:spPr>
      </p:pic>
      <p:sp>
        <p:nvSpPr>
          <p:cNvPr id="4" name="Text Box 2">
            <a:extLst>
              <a:ext uri="{FF2B5EF4-FFF2-40B4-BE49-F238E27FC236}">
                <a16:creationId xmlns:a16="http://schemas.microsoft.com/office/drawing/2014/main" id="{9C5470AB-14E0-4B7D-A984-5307C8562565}"/>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LE CALENDRIER</a:t>
            </a:r>
          </a:p>
        </p:txBody>
      </p:sp>
      <p:sp>
        <p:nvSpPr>
          <p:cNvPr id="9" name="ZoneTexte 8">
            <a:extLst>
              <a:ext uri="{FF2B5EF4-FFF2-40B4-BE49-F238E27FC236}">
                <a16:creationId xmlns:a16="http://schemas.microsoft.com/office/drawing/2014/main" id="{4D2297B6-C3EB-42F7-8269-F0416F18ABD7}"/>
              </a:ext>
            </a:extLst>
          </p:cNvPr>
          <p:cNvSpPr txBox="1"/>
          <p:nvPr/>
        </p:nvSpPr>
        <p:spPr>
          <a:xfrm>
            <a:off x="7788008" y="4192083"/>
            <a:ext cx="4073064" cy="2308324"/>
          </a:xfrm>
          <a:prstGeom prst="rect">
            <a:avLst/>
          </a:prstGeom>
          <a:noFill/>
        </p:spPr>
        <p:txBody>
          <a:bodyPr wrap="square" rtlCol="0">
            <a:spAutoFit/>
          </a:bodyPr>
          <a:lstStyle/>
          <a:p>
            <a:pPr algn="ctr"/>
            <a:r>
              <a:rPr lang="fr-FR" b="1" dirty="0">
                <a:solidFill>
                  <a:schemeClr val="bg1"/>
                </a:solidFill>
                <a:latin typeface="Silom" charset="-34"/>
                <a:ea typeface="Silom" charset="-34"/>
                <a:cs typeface="Silom" charset="-34"/>
              </a:rPr>
              <a:t> </a:t>
            </a:r>
            <a:r>
              <a:rPr lang="fr-FR" sz="2400" b="1" dirty="0">
                <a:solidFill>
                  <a:schemeClr val="bg1"/>
                </a:solidFill>
                <a:latin typeface="Silom" charset="-34"/>
                <a:ea typeface="Silom" charset="-34"/>
                <a:cs typeface="Silom" charset="-34"/>
              </a:rPr>
              <a:t>NOUS PROMOUVONS NOTRE PROJET </a:t>
            </a:r>
          </a:p>
          <a:p>
            <a:pPr algn="ctr"/>
            <a:r>
              <a:rPr lang="fr-FR" sz="2400" b="1" dirty="0">
                <a:solidFill>
                  <a:schemeClr val="bg1"/>
                </a:solidFill>
                <a:latin typeface="Silom" charset="-34"/>
                <a:ea typeface="Silom" charset="-34"/>
                <a:cs typeface="Silom" charset="-34"/>
              </a:rPr>
              <a:t>AUTOUR DE NOUS ET SUR LES RÉSEAUX SOCIAUX</a:t>
            </a:r>
            <a:endParaRPr lang="fr-FR" sz="2000" b="1" dirty="0">
              <a:solidFill>
                <a:schemeClr val="bg1"/>
              </a:solidFill>
              <a:latin typeface="Silom" charset="-34"/>
              <a:ea typeface="Silom" charset="-34"/>
              <a:cs typeface="Silom" charset="-34"/>
            </a:endParaRPr>
          </a:p>
          <a:p>
            <a:pPr algn="ctr"/>
            <a:r>
              <a:rPr lang="fr-FR" b="1" dirty="0">
                <a:solidFill>
                  <a:schemeClr val="bg1"/>
                </a:solidFill>
                <a:latin typeface="Helvetica" charset="0"/>
                <a:ea typeface="Helvetica" charset="0"/>
                <a:cs typeface="Helvetica" charset="0"/>
              </a:rPr>
              <a:t>Nous mobilisons nos proches nous nous montrons créatifs et créons le buzz pour récolter un maximum de votes !</a:t>
            </a:r>
          </a:p>
        </p:txBody>
      </p:sp>
    </p:spTree>
    <p:extLst>
      <p:ext uri="{BB962C8B-B14F-4D97-AF65-F5344CB8AC3E}">
        <p14:creationId xmlns:p14="http://schemas.microsoft.com/office/powerpoint/2010/main" val="146831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D98D0-D3DF-4F22-9827-FA339A660939}"/>
              </a:ext>
            </a:extLst>
          </p:cNvPr>
          <p:cNvSpPr/>
          <p:nvPr/>
        </p:nvSpPr>
        <p:spPr>
          <a:xfrm>
            <a:off x="585537" y="2447271"/>
            <a:ext cx="11020926" cy="1750655"/>
          </a:xfrm>
          <a:prstGeom prst="rect">
            <a:avLst/>
          </a:prstGeom>
          <a:solidFill>
            <a:srgbClr val="C0000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32176217-24A3-49E4-8D48-FF17B1844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4503" y="1243211"/>
            <a:ext cx="3110095" cy="4399280"/>
          </a:xfrm>
          <a:prstGeom prst="rect">
            <a:avLst/>
          </a:prstGeom>
        </p:spPr>
      </p:pic>
      <p:sp>
        <p:nvSpPr>
          <p:cNvPr id="8" name="ZoneTexte 7">
            <a:extLst>
              <a:ext uri="{FF2B5EF4-FFF2-40B4-BE49-F238E27FC236}">
                <a16:creationId xmlns:a16="http://schemas.microsoft.com/office/drawing/2014/main" id="{FB8A42E9-1DA0-445E-997F-C2ECD6DE6F50}"/>
              </a:ext>
            </a:extLst>
          </p:cNvPr>
          <p:cNvSpPr txBox="1"/>
          <p:nvPr/>
        </p:nvSpPr>
        <p:spPr>
          <a:xfrm>
            <a:off x="983672" y="2687781"/>
            <a:ext cx="8492835" cy="1446550"/>
          </a:xfrm>
          <a:prstGeom prst="rect">
            <a:avLst/>
          </a:prstGeom>
          <a:noFill/>
        </p:spPr>
        <p:txBody>
          <a:bodyPr wrap="square" rtlCol="0">
            <a:spAutoFit/>
          </a:bodyPr>
          <a:lstStyle/>
          <a:p>
            <a:r>
              <a:rPr lang="fr-FR" sz="4400" b="1" dirty="0">
                <a:solidFill>
                  <a:schemeClr val="bg1"/>
                </a:solidFill>
                <a:latin typeface="Norwester" panose="00000506000000000000" pitchFamily="50" charset="0"/>
              </a:rPr>
              <a:t>SCIENCE FACTOR 2019 -2020</a:t>
            </a:r>
          </a:p>
          <a:p>
            <a:r>
              <a:rPr lang="fr-FR" sz="4400" b="1" dirty="0">
                <a:solidFill>
                  <a:schemeClr val="bg1"/>
                </a:solidFill>
                <a:latin typeface="Norwester" panose="00000506000000000000" pitchFamily="50" charset="0"/>
              </a:rPr>
              <a:t>Atelier 1 – Identifier un problème</a:t>
            </a:r>
          </a:p>
        </p:txBody>
      </p:sp>
    </p:spTree>
    <p:extLst>
      <p:ext uri="{BB962C8B-B14F-4D97-AF65-F5344CB8AC3E}">
        <p14:creationId xmlns:p14="http://schemas.microsoft.com/office/powerpoint/2010/main" val="4017612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9AC0D21-AB82-4122-B16C-96787ED63108}"/>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Identifier un </a:t>
            </a:r>
            <a:r>
              <a:rPr lang="en-US" altLang="fr-FR" sz="3600" dirty="0" err="1">
                <a:solidFill>
                  <a:srgbClr val="C00000"/>
                </a:solidFill>
                <a:latin typeface="Century Gothic" panose="020B0502020202020204" pitchFamily="34" charset="0"/>
              </a:rPr>
              <a:t>problème</a:t>
            </a:r>
            <a:r>
              <a:rPr lang="en-US" altLang="fr-FR" sz="3600" dirty="0">
                <a:solidFill>
                  <a:srgbClr val="C00000"/>
                </a:solidFill>
                <a:latin typeface="Century Gothic" panose="020B0502020202020204" pitchFamily="34" charset="0"/>
              </a:rPr>
              <a:t> à </a:t>
            </a:r>
            <a:r>
              <a:rPr lang="en-US" altLang="fr-FR" sz="3600" dirty="0" err="1">
                <a:solidFill>
                  <a:srgbClr val="C00000"/>
                </a:solidFill>
                <a:latin typeface="Century Gothic" panose="020B0502020202020204" pitchFamily="34" charset="0"/>
              </a:rPr>
              <a:t>résoudre</a:t>
            </a:r>
            <a:endParaRPr lang="en-US" altLang="fr-FR" sz="3600" dirty="0">
              <a:solidFill>
                <a:srgbClr val="C00000"/>
              </a:solidFill>
              <a:latin typeface="Century Gothic" panose="020B0502020202020204" pitchFamily="34" charset="0"/>
            </a:endParaRPr>
          </a:p>
        </p:txBody>
      </p:sp>
      <p:sp>
        <p:nvSpPr>
          <p:cNvPr id="5" name="Espace réservé du contenu 1">
            <a:extLst>
              <a:ext uri="{FF2B5EF4-FFF2-40B4-BE49-F238E27FC236}">
                <a16:creationId xmlns:a16="http://schemas.microsoft.com/office/drawing/2014/main" id="{78A582FD-D9D8-4A14-BB56-C096164FC6A1}"/>
              </a:ext>
            </a:extLst>
          </p:cNvPr>
          <p:cNvSpPr>
            <a:spLocks noGrp="1"/>
          </p:cNvSpPr>
          <p:nvPr>
            <p:ph idx="1"/>
          </p:nvPr>
        </p:nvSpPr>
        <p:spPr>
          <a:xfrm>
            <a:off x="218326" y="1644805"/>
            <a:ext cx="11755348" cy="795567"/>
          </a:xfrm>
        </p:spPr>
        <p:txBody>
          <a:bodyPr>
            <a:normAutofit fontScale="92500" lnSpcReduction="10000"/>
          </a:bodyPr>
          <a:lstStyle/>
          <a:p>
            <a:pPr marL="0" indent="0" algn="ctr">
              <a:buNone/>
            </a:pPr>
            <a:r>
              <a:rPr lang="fr-FR" b="1" dirty="0"/>
              <a:t>Au départ, il y a un problème que l’on observe autour de soi et que l’on cherche à résoudre</a:t>
            </a:r>
          </a:p>
        </p:txBody>
      </p:sp>
      <p:sp>
        <p:nvSpPr>
          <p:cNvPr id="6" name="Espace réservé du contenu 1">
            <a:extLst>
              <a:ext uri="{FF2B5EF4-FFF2-40B4-BE49-F238E27FC236}">
                <a16:creationId xmlns:a16="http://schemas.microsoft.com/office/drawing/2014/main" id="{9F605ABC-632A-4C40-AB76-CB14DB35D6E7}"/>
              </a:ext>
            </a:extLst>
          </p:cNvPr>
          <p:cNvSpPr txBox="1">
            <a:spLocks/>
          </p:cNvSpPr>
          <p:nvPr/>
        </p:nvSpPr>
        <p:spPr>
          <a:xfrm>
            <a:off x="1225749" y="2645856"/>
            <a:ext cx="10093249" cy="27155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Des exemples Science Factor : </a:t>
            </a:r>
          </a:p>
          <a:p>
            <a:pPr>
              <a:buFontTx/>
              <a:buChar char="-"/>
            </a:pPr>
            <a:r>
              <a:rPr lang="fr-FR" dirty="0"/>
              <a:t>Comment réduire l’obésité chez les adolescents ? </a:t>
            </a:r>
          </a:p>
          <a:p>
            <a:pPr>
              <a:buFontTx/>
              <a:buChar char="-"/>
            </a:pPr>
            <a:r>
              <a:rPr lang="fr-FR" dirty="0"/>
              <a:t>Comment améliorer la sécurité des piétons pour traverser la rue sans danger ?</a:t>
            </a:r>
          </a:p>
          <a:p>
            <a:pPr>
              <a:buFontTx/>
              <a:buChar char="-"/>
            </a:pPr>
            <a:r>
              <a:rPr lang="fr-FR" dirty="0"/>
              <a:t>Peut-on réduire la pollution en utilisant mieux nos déchets ?</a:t>
            </a:r>
          </a:p>
          <a:p>
            <a:pPr>
              <a:buFontTx/>
              <a:buChar char="-"/>
            </a:pPr>
            <a:r>
              <a:rPr lang="fr-FR" dirty="0"/>
              <a:t>Peut-on développer des sources d’énergie durables sur une autoroute ? </a:t>
            </a:r>
          </a:p>
        </p:txBody>
      </p:sp>
    </p:spTree>
    <p:extLst>
      <p:ext uri="{BB962C8B-B14F-4D97-AF65-F5344CB8AC3E}">
        <p14:creationId xmlns:p14="http://schemas.microsoft.com/office/powerpoint/2010/main" val="368399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B91EB38A-CCA4-41B8-8D4B-AA82C99468F1}"/>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Exemples</a:t>
            </a:r>
            <a:r>
              <a:rPr lang="en-US" altLang="fr-FR" sz="3600" dirty="0">
                <a:solidFill>
                  <a:srgbClr val="C00000"/>
                </a:solidFill>
                <a:latin typeface="Century Gothic" panose="020B0502020202020204" pitchFamily="34" charset="0"/>
              </a:rPr>
              <a:t> Science Factor</a:t>
            </a:r>
          </a:p>
        </p:txBody>
      </p:sp>
      <p:pic>
        <p:nvPicPr>
          <p:cNvPr id="4" name="Image 3">
            <a:extLst>
              <a:ext uri="{FF2B5EF4-FFF2-40B4-BE49-F238E27FC236}">
                <a16:creationId xmlns:a16="http://schemas.microsoft.com/office/drawing/2014/main" id="{3C0173E6-4021-4F39-81E8-4F53828A5026}"/>
              </a:ext>
            </a:extLst>
          </p:cNvPr>
          <p:cNvPicPr>
            <a:picLocks noChangeAspect="1"/>
          </p:cNvPicPr>
          <p:nvPr/>
        </p:nvPicPr>
        <p:blipFill>
          <a:blip r:embed="rId3"/>
          <a:stretch>
            <a:fillRect/>
          </a:stretch>
        </p:blipFill>
        <p:spPr>
          <a:xfrm>
            <a:off x="796180" y="1926904"/>
            <a:ext cx="1984250" cy="1502096"/>
          </a:xfrm>
          <a:prstGeom prst="rect">
            <a:avLst/>
          </a:prstGeom>
        </p:spPr>
      </p:pic>
      <p:pic>
        <p:nvPicPr>
          <p:cNvPr id="7" name="Image 6">
            <a:extLst>
              <a:ext uri="{FF2B5EF4-FFF2-40B4-BE49-F238E27FC236}">
                <a16:creationId xmlns:a16="http://schemas.microsoft.com/office/drawing/2014/main" id="{93B67E93-2A77-491F-9590-B7EC7DAA64FF}"/>
              </a:ext>
            </a:extLst>
          </p:cNvPr>
          <p:cNvPicPr>
            <a:picLocks noChangeAspect="1"/>
          </p:cNvPicPr>
          <p:nvPr/>
        </p:nvPicPr>
        <p:blipFill>
          <a:blip r:embed="rId4"/>
          <a:stretch>
            <a:fillRect/>
          </a:stretch>
        </p:blipFill>
        <p:spPr>
          <a:xfrm>
            <a:off x="9208402" y="1926904"/>
            <a:ext cx="2382627" cy="1498902"/>
          </a:xfrm>
          <a:prstGeom prst="rect">
            <a:avLst/>
          </a:prstGeom>
        </p:spPr>
      </p:pic>
      <p:sp>
        <p:nvSpPr>
          <p:cNvPr id="8" name="ZoneTexte 7">
            <a:extLst>
              <a:ext uri="{FF2B5EF4-FFF2-40B4-BE49-F238E27FC236}">
                <a16:creationId xmlns:a16="http://schemas.microsoft.com/office/drawing/2014/main" id="{3FF9D11A-124B-4395-83CF-7F46826B949D}"/>
              </a:ext>
            </a:extLst>
          </p:cNvPr>
          <p:cNvSpPr txBox="1"/>
          <p:nvPr/>
        </p:nvSpPr>
        <p:spPr>
          <a:xfrm>
            <a:off x="693439" y="3436160"/>
            <a:ext cx="2508895" cy="1877437"/>
          </a:xfrm>
          <a:prstGeom prst="rect">
            <a:avLst/>
          </a:prstGeom>
          <a:noFill/>
        </p:spPr>
        <p:txBody>
          <a:bodyPr wrap="square" rtlCol="0">
            <a:spAutoFit/>
          </a:bodyPr>
          <a:lstStyle/>
          <a:p>
            <a:r>
              <a:rPr lang="fr-FR" b="1" dirty="0"/>
              <a:t>Kids from LH</a:t>
            </a:r>
          </a:p>
          <a:p>
            <a:r>
              <a:rPr lang="fr-FR" b="1" i="1" dirty="0"/>
              <a:t>6</a:t>
            </a:r>
            <a:r>
              <a:rPr lang="fr-FR" b="1" i="1" baseline="30000" dirty="0"/>
              <a:t>ème</a:t>
            </a:r>
            <a:r>
              <a:rPr lang="fr-FR" b="1" i="1" dirty="0"/>
              <a:t>, Le Havre (76)</a:t>
            </a:r>
          </a:p>
          <a:p>
            <a:r>
              <a:rPr lang="fr-FR" sz="1600" b="1" dirty="0"/>
              <a:t>Problème observé : </a:t>
            </a:r>
          </a:p>
          <a:p>
            <a:pPr algn="just"/>
            <a:r>
              <a:rPr lang="fr-FR" sz="1600" dirty="0"/>
              <a:t>Un nombre important d’adolescents souffrant de problème de poids</a:t>
            </a:r>
          </a:p>
          <a:p>
            <a:pPr algn="just"/>
            <a:endParaRPr lang="fr-FR" sz="1600" dirty="0"/>
          </a:p>
        </p:txBody>
      </p:sp>
      <p:pic>
        <p:nvPicPr>
          <p:cNvPr id="9" name="Image 8">
            <a:extLst>
              <a:ext uri="{FF2B5EF4-FFF2-40B4-BE49-F238E27FC236}">
                <a16:creationId xmlns:a16="http://schemas.microsoft.com/office/drawing/2014/main" id="{105978F8-456F-4829-9922-E0561B66F23C}"/>
              </a:ext>
            </a:extLst>
          </p:cNvPr>
          <p:cNvPicPr>
            <a:picLocks noChangeAspect="1"/>
          </p:cNvPicPr>
          <p:nvPr/>
        </p:nvPicPr>
        <p:blipFill>
          <a:blip r:embed="rId5"/>
          <a:stretch>
            <a:fillRect/>
          </a:stretch>
        </p:blipFill>
        <p:spPr>
          <a:xfrm>
            <a:off x="3744637" y="1926904"/>
            <a:ext cx="1961396" cy="1509256"/>
          </a:xfrm>
          <a:prstGeom prst="rect">
            <a:avLst/>
          </a:prstGeom>
        </p:spPr>
      </p:pic>
      <p:sp>
        <p:nvSpPr>
          <p:cNvPr id="10" name="ZoneTexte 9">
            <a:extLst>
              <a:ext uri="{FF2B5EF4-FFF2-40B4-BE49-F238E27FC236}">
                <a16:creationId xmlns:a16="http://schemas.microsoft.com/office/drawing/2014/main" id="{84A197C6-38B2-45A5-90F1-340420019F39}"/>
              </a:ext>
            </a:extLst>
          </p:cNvPr>
          <p:cNvSpPr txBox="1"/>
          <p:nvPr/>
        </p:nvSpPr>
        <p:spPr>
          <a:xfrm>
            <a:off x="3640412" y="3436160"/>
            <a:ext cx="2226134" cy="1384995"/>
          </a:xfrm>
          <a:prstGeom prst="rect">
            <a:avLst/>
          </a:prstGeom>
          <a:noFill/>
        </p:spPr>
        <p:txBody>
          <a:bodyPr wrap="square" rtlCol="0">
            <a:spAutoFit/>
          </a:bodyPr>
          <a:lstStyle/>
          <a:p>
            <a:r>
              <a:rPr lang="fr-FR" b="1" dirty="0" err="1"/>
              <a:t>Ecological</a:t>
            </a:r>
            <a:r>
              <a:rPr lang="fr-FR" b="1" dirty="0"/>
              <a:t> </a:t>
            </a:r>
            <a:r>
              <a:rPr lang="fr-FR" b="1" dirty="0" err="1"/>
              <a:t>Heating</a:t>
            </a:r>
            <a:endParaRPr lang="fr-FR" b="1" dirty="0"/>
          </a:p>
          <a:p>
            <a:r>
              <a:rPr lang="fr-FR" b="1" i="1" dirty="0"/>
              <a:t>3ème, Ancenis (44) </a:t>
            </a:r>
            <a:r>
              <a:rPr lang="fr-FR" sz="1600" b="1" dirty="0"/>
              <a:t>Problème observé : </a:t>
            </a:r>
          </a:p>
          <a:p>
            <a:pPr algn="just"/>
            <a:r>
              <a:rPr lang="fr-FR" sz="1600" dirty="0"/>
              <a:t>Problème de pollution et de coût de l’énergie</a:t>
            </a:r>
          </a:p>
        </p:txBody>
      </p:sp>
      <p:sp>
        <p:nvSpPr>
          <p:cNvPr id="11" name="ZoneTexte 10">
            <a:extLst>
              <a:ext uri="{FF2B5EF4-FFF2-40B4-BE49-F238E27FC236}">
                <a16:creationId xmlns:a16="http://schemas.microsoft.com/office/drawing/2014/main" id="{148E656B-33B3-4837-9E6C-AD8136137B12}"/>
              </a:ext>
            </a:extLst>
          </p:cNvPr>
          <p:cNvSpPr txBox="1"/>
          <p:nvPr/>
        </p:nvSpPr>
        <p:spPr>
          <a:xfrm>
            <a:off x="6393503" y="3469782"/>
            <a:ext cx="2440560" cy="1877437"/>
          </a:xfrm>
          <a:prstGeom prst="rect">
            <a:avLst/>
          </a:prstGeom>
          <a:noFill/>
        </p:spPr>
        <p:txBody>
          <a:bodyPr wrap="square" rtlCol="0">
            <a:spAutoFit/>
          </a:bodyPr>
          <a:lstStyle/>
          <a:p>
            <a:r>
              <a:rPr lang="fr-FR" b="1" dirty="0" err="1"/>
              <a:t>Shalimao</a:t>
            </a:r>
            <a:endParaRPr lang="fr-FR" b="1" dirty="0"/>
          </a:p>
          <a:p>
            <a:r>
              <a:rPr lang="fr-FR" b="1" i="1" dirty="0"/>
              <a:t>4ème, Roubaix (59)</a:t>
            </a:r>
          </a:p>
          <a:p>
            <a:r>
              <a:rPr lang="fr-FR" sz="1600" b="1" dirty="0"/>
              <a:t>Problème observé : </a:t>
            </a:r>
          </a:p>
          <a:p>
            <a:pPr algn="just"/>
            <a:r>
              <a:rPr lang="fr-FR" sz="1600" dirty="0"/>
              <a:t>Difficulté de déplacement des élèves en situation de handicap dans les établissements scolaires. </a:t>
            </a:r>
          </a:p>
        </p:txBody>
      </p:sp>
      <p:pic>
        <p:nvPicPr>
          <p:cNvPr id="12" name="Image 11">
            <a:extLst>
              <a:ext uri="{FF2B5EF4-FFF2-40B4-BE49-F238E27FC236}">
                <a16:creationId xmlns:a16="http://schemas.microsoft.com/office/drawing/2014/main" id="{B4131DD8-F2CC-4480-BEF9-16D586D7C274}"/>
              </a:ext>
            </a:extLst>
          </p:cNvPr>
          <p:cNvPicPr>
            <a:picLocks noChangeAspect="1"/>
          </p:cNvPicPr>
          <p:nvPr/>
        </p:nvPicPr>
        <p:blipFill>
          <a:blip r:embed="rId6"/>
          <a:stretch>
            <a:fillRect/>
          </a:stretch>
        </p:blipFill>
        <p:spPr>
          <a:xfrm>
            <a:off x="6393503" y="1926904"/>
            <a:ext cx="2382627" cy="1527334"/>
          </a:xfrm>
          <a:prstGeom prst="rect">
            <a:avLst/>
          </a:prstGeom>
        </p:spPr>
      </p:pic>
      <p:sp>
        <p:nvSpPr>
          <p:cNvPr id="13" name="ZoneTexte 12">
            <a:extLst>
              <a:ext uri="{FF2B5EF4-FFF2-40B4-BE49-F238E27FC236}">
                <a16:creationId xmlns:a16="http://schemas.microsoft.com/office/drawing/2014/main" id="{0E9DB06D-EEC9-41EC-96FA-30677846E64B}"/>
              </a:ext>
            </a:extLst>
          </p:cNvPr>
          <p:cNvSpPr txBox="1"/>
          <p:nvPr/>
        </p:nvSpPr>
        <p:spPr>
          <a:xfrm>
            <a:off x="9208402" y="3483100"/>
            <a:ext cx="2440560" cy="1754326"/>
          </a:xfrm>
          <a:prstGeom prst="rect">
            <a:avLst/>
          </a:prstGeom>
          <a:noFill/>
        </p:spPr>
        <p:txBody>
          <a:bodyPr wrap="square" rtlCol="0">
            <a:spAutoFit/>
          </a:bodyPr>
          <a:lstStyle/>
          <a:p>
            <a:r>
              <a:rPr lang="fr-FR" b="1" dirty="0" err="1"/>
              <a:t>Autolienne</a:t>
            </a:r>
            <a:endParaRPr lang="fr-FR" b="1" dirty="0"/>
          </a:p>
          <a:p>
            <a:r>
              <a:rPr lang="fr-FR" b="1" i="1" dirty="0"/>
              <a:t>4ème, Roubaix (59)</a:t>
            </a:r>
          </a:p>
          <a:p>
            <a:r>
              <a:rPr lang="fr-FR" sz="1600" b="1" dirty="0"/>
              <a:t>Problème observé : </a:t>
            </a:r>
          </a:p>
          <a:p>
            <a:pPr algn="just"/>
            <a:r>
              <a:rPr lang="fr-FR" sz="1400" dirty="0"/>
              <a:t>Problème de pollution et faible diversification des sources d’énergies sur les autoroutes.</a:t>
            </a:r>
          </a:p>
          <a:p>
            <a:pPr algn="just"/>
            <a:endParaRPr lang="fr-FR" sz="1400" dirty="0"/>
          </a:p>
        </p:txBody>
      </p:sp>
    </p:spTree>
    <p:extLst>
      <p:ext uri="{BB962C8B-B14F-4D97-AF65-F5344CB8AC3E}">
        <p14:creationId xmlns:p14="http://schemas.microsoft.com/office/powerpoint/2010/main" val="261635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983A4B1E-F7AB-45EA-9560-312785D72125}"/>
              </a:ext>
            </a:extLst>
          </p:cNvPr>
          <p:cNvSpPr txBox="1">
            <a:spLocks noChangeArrowheads="1"/>
          </p:cNvSpPr>
          <p:nvPr/>
        </p:nvSpPr>
        <p:spPr bwMode="auto">
          <a:xfrm>
            <a:off x="2606309" y="631436"/>
            <a:ext cx="9068656" cy="523220"/>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dirty="0" err="1">
                <a:solidFill>
                  <a:srgbClr val="C00000"/>
                </a:solidFill>
                <a:latin typeface="Century Gothic" panose="020B0502020202020204" pitchFamily="34" charset="0"/>
              </a:rPr>
              <a:t>Qu’observez-vous</a:t>
            </a:r>
            <a:r>
              <a:rPr lang="en-US" altLang="fr-FR" sz="2800" dirty="0">
                <a:solidFill>
                  <a:srgbClr val="C00000"/>
                </a:solidFill>
                <a:latin typeface="Century Gothic" panose="020B0502020202020204" pitchFamily="34" charset="0"/>
              </a:rPr>
              <a:t> ? </a:t>
            </a:r>
          </a:p>
        </p:txBody>
      </p:sp>
      <p:sp>
        <p:nvSpPr>
          <p:cNvPr id="18" name="Espace réservé du contenu 1">
            <a:extLst>
              <a:ext uri="{FF2B5EF4-FFF2-40B4-BE49-F238E27FC236}">
                <a16:creationId xmlns:a16="http://schemas.microsoft.com/office/drawing/2014/main" id="{D85A9F80-DDB9-4A48-B595-6987276F660E}"/>
              </a:ext>
            </a:extLst>
          </p:cNvPr>
          <p:cNvSpPr>
            <a:spLocks noGrp="1"/>
          </p:cNvSpPr>
          <p:nvPr>
            <p:ph idx="1"/>
          </p:nvPr>
        </p:nvSpPr>
        <p:spPr>
          <a:xfrm>
            <a:off x="3831757" y="2216649"/>
            <a:ext cx="8028143" cy="3168597"/>
          </a:xfrm>
        </p:spPr>
        <p:txBody>
          <a:bodyPr>
            <a:normAutofit/>
          </a:bodyPr>
          <a:lstStyle/>
          <a:p>
            <a:pPr marL="0" indent="0">
              <a:buNone/>
            </a:pPr>
            <a:r>
              <a:rPr lang="fr-FR" dirty="0"/>
              <a:t>Dans votre vie de tous les jours, quel problème identifiez-vous que vous aimeriez résoudre ?</a:t>
            </a:r>
          </a:p>
          <a:p>
            <a:r>
              <a:rPr lang="fr-FR" sz="2400" dirty="0"/>
              <a:t>Améliorer la sécurité dans une voiture ?</a:t>
            </a:r>
          </a:p>
          <a:p>
            <a:r>
              <a:rPr lang="fr-FR" sz="2400" dirty="0"/>
              <a:t>Réduire le gaspillage et la production de déchets ? </a:t>
            </a:r>
          </a:p>
          <a:p>
            <a:r>
              <a:rPr lang="fr-FR" sz="2400" dirty="0"/>
              <a:t>Mieux prendre soin de personnes fragiles (problème de santé, personnes en situation de handicap) </a:t>
            </a:r>
          </a:p>
          <a:p>
            <a:r>
              <a:rPr lang="fr-FR" sz="2400" dirty="0"/>
              <a:t>Améliorer le recyclage d’objets ? </a:t>
            </a:r>
          </a:p>
        </p:txBody>
      </p:sp>
      <p:pic>
        <p:nvPicPr>
          <p:cNvPr id="5" name="Image 4">
            <a:extLst>
              <a:ext uri="{FF2B5EF4-FFF2-40B4-BE49-F238E27FC236}">
                <a16:creationId xmlns:a16="http://schemas.microsoft.com/office/drawing/2014/main" id="{A3584763-3DFB-45B1-90D8-C625424CC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59" y="2216649"/>
            <a:ext cx="2601185" cy="2601185"/>
          </a:xfrm>
          <a:prstGeom prst="rect">
            <a:avLst/>
          </a:prstGeom>
        </p:spPr>
      </p:pic>
    </p:spTree>
    <p:extLst>
      <p:ext uri="{BB962C8B-B14F-4D97-AF65-F5344CB8AC3E}">
        <p14:creationId xmlns:p14="http://schemas.microsoft.com/office/powerpoint/2010/main" val="288489175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8DA21EE-1CF6-4880-BE51-BBE5020B2B3E}"/>
              </a:ext>
            </a:extLst>
          </p:cNvPr>
          <p:cNvSpPr txBox="1">
            <a:spLocks noChangeArrowheads="1"/>
          </p:cNvSpPr>
          <p:nvPr/>
        </p:nvSpPr>
        <p:spPr bwMode="auto">
          <a:xfrm>
            <a:off x="5804899" y="631436"/>
            <a:ext cx="5870065" cy="523220"/>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dirty="0" err="1">
                <a:solidFill>
                  <a:srgbClr val="C00000"/>
                </a:solidFill>
                <a:latin typeface="Century Gothic" panose="020B0502020202020204" pitchFamily="34" charset="0"/>
              </a:rPr>
              <a:t>Formez</a:t>
            </a:r>
            <a:r>
              <a:rPr lang="en-US" altLang="fr-FR" sz="2800" dirty="0">
                <a:solidFill>
                  <a:srgbClr val="C00000"/>
                </a:solidFill>
                <a:latin typeface="Century Gothic" panose="020B0502020202020204" pitchFamily="34" charset="0"/>
              </a:rPr>
              <a:t> les </a:t>
            </a:r>
            <a:r>
              <a:rPr lang="en-US" altLang="fr-FR" sz="2800" dirty="0" err="1">
                <a:solidFill>
                  <a:srgbClr val="C00000"/>
                </a:solidFill>
                <a:latin typeface="Century Gothic" panose="020B0502020202020204" pitchFamily="34" charset="0"/>
              </a:rPr>
              <a:t>équipes</a:t>
            </a:r>
            <a:endParaRPr lang="en-US" altLang="fr-FR" sz="2800" dirty="0">
              <a:solidFill>
                <a:srgbClr val="C00000"/>
              </a:solidFill>
              <a:latin typeface="Century Gothic" panose="020B0502020202020204" pitchFamily="34" charset="0"/>
            </a:endParaRPr>
          </a:p>
        </p:txBody>
      </p:sp>
      <p:sp>
        <p:nvSpPr>
          <p:cNvPr id="5" name="Espace réservé du contenu 1">
            <a:extLst>
              <a:ext uri="{FF2B5EF4-FFF2-40B4-BE49-F238E27FC236}">
                <a16:creationId xmlns:a16="http://schemas.microsoft.com/office/drawing/2014/main" id="{ABC402F8-32A4-4680-9143-EC05778DBC08}"/>
              </a:ext>
            </a:extLst>
          </p:cNvPr>
          <p:cNvSpPr>
            <a:spLocks noGrp="1"/>
          </p:cNvSpPr>
          <p:nvPr>
            <p:ph idx="1"/>
          </p:nvPr>
        </p:nvSpPr>
        <p:spPr>
          <a:xfrm>
            <a:off x="1825375" y="2477439"/>
            <a:ext cx="8541249" cy="2484980"/>
          </a:xfrm>
        </p:spPr>
        <p:txBody>
          <a:bodyPr>
            <a:normAutofit/>
          </a:bodyPr>
          <a:lstStyle/>
          <a:p>
            <a:pPr marL="0" indent="0">
              <a:buNone/>
            </a:pPr>
            <a:r>
              <a:rPr lang="fr-FR" dirty="0"/>
              <a:t>Les règles Science Factor : </a:t>
            </a:r>
          </a:p>
          <a:p>
            <a:pPr marL="285750" indent="-285750"/>
            <a:r>
              <a:rPr lang="fr-FR" dirty="0">
                <a:latin typeface="Calibri Light" panose="020F0302020204030204" pitchFamily="34" charset="0"/>
                <a:cs typeface="Calibri Light" panose="020F0302020204030204" pitchFamily="34" charset="0"/>
              </a:rPr>
              <a:t>L’équipe </a:t>
            </a:r>
            <a:r>
              <a:rPr lang="fr-FR" b="1" dirty="0">
                <a:latin typeface="Calibri Light" panose="020F0302020204030204" pitchFamily="34" charset="0"/>
                <a:cs typeface="Calibri Light" panose="020F0302020204030204" pitchFamily="34" charset="0"/>
              </a:rPr>
              <a:t>comprend minimum 2 personnes, maximum: 4 </a:t>
            </a:r>
          </a:p>
          <a:p>
            <a:pPr marL="285750" indent="-285750"/>
            <a:r>
              <a:rPr lang="fr-FR" b="1" dirty="0">
                <a:latin typeface="Calibri Light" panose="020F0302020204030204" pitchFamily="34" charset="0"/>
                <a:cs typeface="Calibri Light" panose="020F0302020204030204" pitchFamily="34" charset="0"/>
              </a:rPr>
              <a:t>Chaque équipe comprend au moins une fille qui sera cheffe d’équipe</a:t>
            </a:r>
            <a:r>
              <a:rPr lang="fr-FR" dirty="0">
                <a:latin typeface="Calibri Light" panose="020F0302020204030204" pitchFamily="34" charset="0"/>
                <a:cs typeface="Calibri Light" panose="020F0302020204030204" pitchFamily="34" charset="0"/>
              </a:rPr>
              <a:t>. C’est elle qui complétera le questionnaire Science Factor et représentera l’équipe.</a:t>
            </a:r>
            <a:endParaRPr lang="fr-FR" dirty="0"/>
          </a:p>
        </p:txBody>
      </p:sp>
    </p:spTree>
    <p:extLst>
      <p:ext uri="{BB962C8B-B14F-4D97-AF65-F5344CB8AC3E}">
        <p14:creationId xmlns:p14="http://schemas.microsoft.com/office/powerpoint/2010/main" val="301124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1A7EDE2B-90CB-419B-B27A-F9F1EBD6EC10}"/>
              </a:ext>
            </a:extLst>
          </p:cNvPr>
          <p:cNvSpPr txBox="1">
            <a:spLocks noChangeArrowheads="1"/>
          </p:cNvSpPr>
          <p:nvPr/>
        </p:nvSpPr>
        <p:spPr bwMode="auto">
          <a:xfrm>
            <a:off x="2606309" y="631436"/>
            <a:ext cx="9068656" cy="523220"/>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dirty="0">
                <a:solidFill>
                  <a:srgbClr val="C00000"/>
                </a:solidFill>
                <a:latin typeface="Century Gothic" panose="020B0502020202020204" pitchFamily="34" charset="0"/>
              </a:rPr>
              <a:t>Les </a:t>
            </a:r>
            <a:r>
              <a:rPr lang="en-US" altLang="fr-FR" sz="2800" dirty="0" err="1">
                <a:solidFill>
                  <a:srgbClr val="C00000"/>
                </a:solidFill>
                <a:latin typeface="Century Gothic" panose="020B0502020202020204" pitchFamily="34" charset="0"/>
              </a:rPr>
              <a:t>thèmes</a:t>
            </a:r>
            <a:r>
              <a:rPr lang="en-US" altLang="fr-FR" sz="2800" dirty="0">
                <a:solidFill>
                  <a:srgbClr val="C00000"/>
                </a:solidFill>
                <a:latin typeface="Century Gothic" panose="020B0502020202020204" pitchFamily="34" charset="0"/>
              </a:rPr>
              <a:t> Science Factor 2019-2020</a:t>
            </a:r>
          </a:p>
        </p:txBody>
      </p:sp>
      <p:pic>
        <p:nvPicPr>
          <p:cNvPr id="4" name="Image 3">
            <a:extLst>
              <a:ext uri="{FF2B5EF4-FFF2-40B4-BE49-F238E27FC236}">
                <a16:creationId xmlns:a16="http://schemas.microsoft.com/office/drawing/2014/main" id="{B9E5B79F-04CE-4407-967F-7536A53ACE19}"/>
              </a:ext>
            </a:extLst>
          </p:cNvPr>
          <p:cNvPicPr>
            <a:picLocks noChangeAspect="1"/>
          </p:cNvPicPr>
          <p:nvPr/>
        </p:nvPicPr>
        <p:blipFill>
          <a:blip r:embed="rId3"/>
          <a:stretch>
            <a:fillRect/>
          </a:stretch>
        </p:blipFill>
        <p:spPr>
          <a:xfrm>
            <a:off x="713625" y="2543442"/>
            <a:ext cx="11142079" cy="2059380"/>
          </a:xfrm>
          <a:prstGeom prst="rect">
            <a:avLst/>
          </a:prstGeom>
        </p:spPr>
      </p:pic>
    </p:spTree>
    <p:extLst>
      <p:ext uri="{BB962C8B-B14F-4D97-AF65-F5344CB8AC3E}">
        <p14:creationId xmlns:p14="http://schemas.microsoft.com/office/powerpoint/2010/main" val="18297163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8563</TotalTime>
  <Words>767</Words>
  <Application>Microsoft Office PowerPoint</Application>
  <PresentationFormat>Grand écran</PresentationFormat>
  <Paragraphs>124</Paragraphs>
  <Slides>12</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Calibri Light</vt:lpstr>
      <vt:lpstr>Century Gothic</vt:lpstr>
      <vt:lpstr>Helvetica</vt:lpstr>
      <vt:lpstr>Norwester</vt:lpstr>
      <vt:lpstr>Silom</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FEMMES ET INNOVATION Les femmes dans les métiers liés à  l’innovation, aux sciences et aux technologies</dc:title>
  <dc:creator>Claudine</dc:creator>
  <cp:lastModifiedBy>Claudine Schmuck</cp:lastModifiedBy>
  <cp:revision>603</cp:revision>
  <cp:lastPrinted>2019-09-03T09:20:54Z</cp:lastPrinted>
  <dcterms:created xsi:type="dcterms:W3CDTF">2014-11-14T08:07:25Z</dcterms:created>
  <dcterms:modified xsi:type="dcterms:W3CDTF">2019-09-09T10:12:14Z</dcterms:modified>
</cp:coreProperties>
</file>